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56" r:id="rId2"/>
  </p:sldMasterIdLst>
  <p:notesMasterIdLst>
    <p:notesMasterId r:id="rId25"/>
  </p:notesMasterIdLst>
  <p:sldIdLst>
    <p:sldId id="273" r:id="rId3"/>
    <p:sldId id="272" r:id="rId4"/>
    <p:sldId id="3259" r:id="rId5"/>
    <p:sldId id="3251" r:id="rId6"/>
    <p:sldId id="3250" r:id="rId7"/>
    <p:sldId id="303" r:id="rId8"/>
    <p:sldId id="3243" r:id="rId9"/>
    <p:sldId id="3244" r:id="rId10"/>
    <p:sldId id="3245" r:id="rId11"/>
    <p:sldId id="3246" r:id="rId12"/>
    <p:sldId id="3247" r:id="rId13"/>
    <p:sldId id="3248" r:id="rId14"/>
    <p:sldId id="3240" r:id="rId15"/>
    <p:sldId id="3241" r:id="rId16"/>
    <p:sldId id="305" r:id="rId17"/>
    <p:sldId id="3252" r:id="rId18"/>
    <p:sldId id="3253" r:id="rId19"/>
    <p:sldId id="3254" r:id="rId20"/>
    <p:sldId id="3255" r:id="rId21"/>
    <p:sldId id="3256" r:id="rId22"/>
    <p:sldId id="3257" r:id="rId23"/>
    <p:sldId id="3220" r:id="rId24"/>
  </p:sldIdLst>
  <p:sldSz cx="12192000" cy="6858000"/>
  <p:notesSz cx="6810375" cy="99425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5BDEDE8-EC27-41D0-BCBC-CD9974C950BE}">
          <p14:sldIdLst>
            <p14:sldId id="273"/>
            <p14:sldId id="272"/>
            <p14:sldId id="3259"/>
            <p14:sldId id="3251"/>
            <p14:sldId id="3250"/>
            <p14:sldId id="303"/>
            <p14:sldId id="3243"/>
            <p14:sldId id="3244"/>
            <p14:sldId id="3245"/>
            <p14:sldId id="3246"/>
            <p14:sldId id="3247"/>
            <p14:sldId id="3248"/>
            <p14:sldId id="3240"/>
            <p14:sldId id="3241"/>
            <p14:sldId id="305"/>
            <p14:sldId id="3252"/>
            <p14:sldId id="3253"/>
            <p14:sldId id="3254"/>
            <p14:sldId id="3255"/>
            <p14:sldId id="3256"/>
            <p14:sldId id="3257"/>
            <p14:sldId id="322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83" userDrawn="1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j9i4xhnBY8ddIYHAcc+OHaPcoW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864"/>
    <a:srgbClr val="444E7F"/>
    <a:srgbClr val="63B3C6"/>
    <a:srgbClr val="FBCC34"/>
    <a:srgbClr val="F1F7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CE60DF-D64E-4A33-A9CE-52D84A48F642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3D8196-E5B0-4110-838E-2C965FBC1500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Издание приказа об организации педагогической поддержки родителей в воспитании и развитии детей</a:t>
          </a:r>
          <a:endParaRPr lang="ru-RU" sz="2000" dirty="0"/>
        </a:p>
      </dgm:t>
    </dgm:pt>
    <dgm:pt modelId="{5D9A63A0-7664-4120-85C1-BD896D9446FC}" type="parTrans" cxnId="{FEBF6FCC-FC91-4854-B018-7BC0A723D22D}">
      <dgm:prSet/>
      <dgm:spPr/>
      <dgm:t>
        <a:bodyPr/>
        <a:lstStyle/>
        <a:p>
          <a:endParaRPr lang="ru-RU"/>
        </a:p>
      </dgm:t>
    </dgm:pt>
    <dgm:pt modelId="{7BD0DF3B-24EC-4B2B-8DBA-FFD76EE9DD42}" type="sibTrans" cxnId="{FEBF6FCC-FC91-4854-B018-7BC0A723D22D}">
      <dgm:prSet/>
      <dgm:spPr/>
      <dgm:t>
        <a:bodyPr/>
        <a:lstStyle/>
        <a:p>
          <a:endParaRPr lang="ru-RU"/>
        </a:p>
      </dgm:t>
    </dgm:pt>
    <dgm:pt modelId="{0BEE06F8-94ED-4C0F-82F1-6589144AA638}">
      <dgm:prSet phldrT="[Текст]" custT="1"/>
      <dgm:spPr/>
      <dgm:t>
        <a:bodyPr/>
        <a:lstStyle/>
        <a:p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  <a:sym typeface="Arial"/>
            </a:rPr>
            <a:t>Возложение ответственности за организацию деятельности ЦППР на заместителя директора по воспитательной работе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  <a:sym typeface="Arial"/>
          </a:endParaRPr>
        </a:p>
      </dgm:t>
    </dgm:pt>
    <dgm:pt modelId="{B02521AC-D950-4BA7-8570-66A920E8AB43}" type="parTrans" cxnId="{05B42186-3C72-4E80-AF77-6DFA6947D637}">
      <dgm:prSet/>
      <dgm:spPr/>
      <dgm:t>
        <a:bodyPr/>
        <a:lstStyle/>
        <a:p>
          <a:endParaRPr lang="ru-RU"/>
        </a:p>
      </dgm:t>
    </dgm:pt>
    <dgm:pt modelId="{30E2FFED-2C3B-496F-8AAB-C512ACA052A2}" type="sibTrans" cxnId="{05B42186-3C72-4E80-AF77-6DFA6947D637}">
      <dgm:prSet/>
      <dgm:spPr/>
      <dgm:t>
        <a:bodyPr/>
        <a:lstStyle/>
        <a:p>
          <a:endParaRPr lang="ru-RU"/>
        </a:p>
      </dgm:t>
    </dgm:pt>
    <dgm:pt modelId="{F2D1A876-CB9D-41C2-B75E-8A8B25919695}">
      <dgm:prSet phldrT="[Текст]" custT="1"/>
      <dgm:spPr/>
      <dgm:t>
        <a:bodyPr/>
        <a:lstStyle/>
        <a:p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Создание рабочей группы (классные руководители, педагоги-психологи, социальные педагоги, педагоги дополнительного образования)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66F1B6D5-F8F2-4896-8EB0-D9EE7052C203}" type="parTrans" cxnId="{2BF0BBEC-510D-49C1-8ACC-0BD2B41A9A9D}">
      <dgm:prSet/>
      <dgm:spPr/>
      <dgm:t>
        <a:bodyPr/>
        <a:lstStyle/>
        <a:p>
          <a:endParaRPr lang="ru-RU"/>
        </a:p>
      </dgm:t>
    </dgm:pt>
    <dgm:pt modelId="{C79CF8BF-004F-4482-8903-03AED02A85AD}" type="sibTrans" cxnId="{2BF0BBEC-510D-49C1-8ACC-0BD2B41A9A9D}">
      <dgm:prSet/>
      <dgm:spPr/>
      <dgm:t>
        <a:bodyPr/>
        <a:lstStyle/>
        <a:p>
          <a:endParaRPr lang="ru-RU"/>
        </a:p>
      </dgm:t>
    </dgm:pt>
    <dgm:pt modelId="{377A3CF4-C0A6-4080-BEAC-94E5159715C8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Изучение потребности родителей по психолого-педагогической поддержке </a:t>
          </a:r>
        </a:p>
        <a:p>
          <a:r>
            <a: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(провести анкетирование, интервью или опрос)</a:t>
          </a:r>
          <a:endParaRPr lang="ru-RU" sz="2000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E8AD5E40-01D0-450C-9FFC-D912DAFD2AE0}" type="parTrans" cxnId="{88828A32-05C2-4357-AA9D-035A6DEABBA4}">
      <dgm:prSet/>
      <dgm:spPr/>
      <dgm:t>
        <a:bodyPr/>
        <a:lstStyle/>
        <a:p>
          <a:endParaRPr lang="ru-RU"/>
        </a:p>
      </dgm:t>
    </dgm:pt>
    <dgm:pt modelId="{4B57EA1B-CBB5-4641-B67C-6D875D6D71EA}" type="sibTrans" cxnId="{88828A32-05C2-4357-AA9D-035A6DEABBA4}">
      <dgm:prSet/>
      <dgm:spPr/>
      <dgm:t>
        <a:bodyPr/>
        <a:lstStyle/>
        <a:p>
          <a:endParaRPr lang="ru-RU"/>
        </a:p>
      </dgm:t>
    </dgm:pt>
    <dgm:pt modelId="{C25C671B-83E6-4653-9056-76251E4C3B8B}">
      <dgm:prSet phldrT="[Текст]" custT="1"/>
      <dgm:spPr/>
      <dgm:t>
        <a:bodyPr/>
        <a:lstStyle/>
        <a:p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Запрос родителей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4DF8CDE8-9197-4EA5-98B4-61001E1BD034}" type="parTrans" cxnId="{76F27EF5-D1C8-4CBD-819A-22F9E891B593}">
      <dgm:prSet/>
      <dgm:spPr/>
      <dgm:t>
        <a:bodyPr/>
        <a:lstStyle/>
        <a:p>
          <a:endParaRPr lang="ru-RU"/>
        </a:p>
      </dgm:t>
    </dgm:pt>
    <dgm:pt modelId="{A5C9293B-7A21-4D0F-B814-8D5792D3D9B6}" type="sibTrans" cxnId="{76F27EF5-D1C8-4CBD-819A-22F9E891B593}">
      <dgm:prSet/>
      <dgm:spPr/>
      <dgm:t>
        <a:bodyPr/>
        <a:lstStyle/>
        <a:p>
          <a:endParaRPr lang="ru-RU"/>
        </a:p>
      </dgm:t>
    </dgm:pt>
    <dgm:pt modelId="{E48D970D-9C10-4DB8-8B8B-6EA3966F029E}">
      <dgm:prSet phldrT="[Текст]" custT="1"/>
      <dgm:spPr/>
      <dgm:t>
        <a:bodyPr/>
        <a:lstStyle/>
        <a:p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Определение тем занятий (в объеме до 30% от рекомендуемой программы) 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8190E372-9CDB-4EBB-9E23-4E343CE204C1}" type="parTrans" cxnId="{754835D0-D072-4B60-8831-C4AA4E3C4CDF}">
      <dgm:prSet/>
      <dgm:spPr/>
      <dgm:t>
        <a:bodyPr/>
        <a:lstStyle/>
        <a:p>
          <a:endParaRPr lang="ru-RU"/>
        </a:p>
      </dgm:t>
    </dgm:pt>
    <dgm:pt modelId="{D84F00C7-898B-4AD4-B123-2BF1BDBC77CF}" type="sibTrans" cxnId="{754835D0-D072-4B60-8831-C4AA4E3C4CDF}">
      <dgm:prSet/>
      <dgm:spPr/>
      <dgm:t>
        <a:bodyPr/>
        <a:lstStyle/>
        <a:p>
          <a:endParaRPr lang="ru-RU"/>
        </a:p>
      </dgm:t>
    </dgm:pt>
    <dgm:pt modelId="{1EBB1177-07F5-437F-B8F7-A066A62C08A5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Организационный этап</a:t>
          </a:r>
          <a:endParaRPr lang="ru-RU" sz="2000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AA10B357-9B79-44A4-8E0F-FE191A93E23E}" type="parTrans" cxnId="{A6FB10BB-D6AD-4ABD-A9D2-FB4A2654201F}">
      <dgm:prSet/>
      <dgm:spPr/>
      <dgm:t>
        <a:bodyPr/>
        <a:lstStyle/>
        <a:p>
          <a:endParaRPr lang="ru-RU"/>
        </a:p>
      </dgm:t>
    </dgm:pt>
    <dgm:pt modelId="{C71EABAE-B43B-45DE-B5FC-534A940BDF10}" type="sibTrans" cxnId="{A6FB10BB-D6AD-4ABD-A9D2-FB4A2654201F}">
      <dgm:prSet/>
      <dgm:spPr/>
      <dgm:t>
        <a:bodyPr/>
        <a:lstStyle/>
        <a:p>
          <a:endParaRPr lang="ru-RU"/>
        </a:p>
      </dgm:t>
    </dgm:pt>
    <dgm:pt modelId="{F96A3B33-BA93-414C-ADAF-14925F24B24E}">
      <dgm:prSet phldrT="[Текст]" custT="1"/>
      <dgm:spPr/>
      <dgm:t>
        <a:bodyPr/>
        <a:lstStyle/>
        <a:p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Информирование родителей о педагогической поддержке. Составление списков участников занятий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73688723-2EE8-4D56-98F6-E4881682AED5}" type="parTrans" cxnId="{A7DF0723-66BD-40DC-A4D5-DB899DCBCA46}">
      <dgm:prSet/>
      <dgm:spPr/>
      <dgm:t>
        <a:bodyPr/>
        <a:lstStyle/>
        <a:p>
          <a:endParaRPr lang="ru-RU"/>
        </a:p>
      </dgm:t>
    </dgm:pt>
    <dgm:pt modelId="{1E6344E3-5F50-40F8-8AA5-0EA5FD3FD74A}" type="sibTrans" cxnId="{A7DF0723-66BD-40DC-A4D5-DB899DCBCA46}">
      <dgm:prSet/>
      <dgm:spPr/>
      <dgm:t>
        <a:bodyPr/>
        <a:lstStyle/>
        <a:p>
          <a:endParaRPr lang="ru-RU"/>
        </a:p>
      </dgm:t>
    </dgm:pt>
    <dgm:pt modelId="{86292470-7FD0-4A05-9351-D74E83D5E9F9}">
      <dgm:prSet phldrT="[Текст]" custT="1"/>
      <dgm:spPr/>
      <dgm:t>
        <a:bodyPr/>
        <a:lstStyle/>
        <a:p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Организация обучения педагогов, осуществляющих педагогическую поддержку родителей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3418B710-2CC0-4713-ADB8-14CC791167A1}" type="parTrans" cxnId="{4BEAEBE5-4C94-475A-BE28-6438B40A5A78}">
      <dgm:prSet/>
      <dgm:spPr/>
      <dgm:t>
        <a:bodyPr/>
        <a:lstStyle/>
        <a:p>
          <a:endParaRPr lang="ru-RU"/>
        </a:p>
      </dgm:t>
    </dgm:pt>
    <dgm:pt modelId="{81FA5333-B5BA-4699-A9F8-05F42A738F10}" type="sibTrans" cxnId="{4BEAEBE5-4C94-475A-BE28-6438B40A5A78}">
      <dgm:prSet/>
      <dgm:spPr/>
      <dgm:t>
        <a:bodyPr/>
        <a:lstStyle/>
        <a:p>
          <a:endParaRPr lang="ru-RU"/>
        </a:p>
      </dgm:t>
    </dgm:pt>
    <dgm:pt modelId="{EA9E7ABE-1480-421D-A03F-8B1DEFC13E88}">
      <dgm:prSet custT="1"/>
      <dgm:spPr/>
      <dgm:t>
        <a:bodyPr/>
        <a:lstStyle/>
        <a:p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Утверждение программы с изменениями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1E4AC211-5BA5-4B6A-9154-7AFAFEAF0C00}" type="parTrans" cxnId="{DF87A27E-1181-4ADF-8F49-A7973EA2F66F}">
      <dgm:prSet/>
      <dgm:spPr/>
      <dgm:t>
        <a:bodyPr/>
        <a:lstStyle/>
        <a:p>
          <a:endParaRPr lang="ru-RU"/>
        </a:p>
      </dgm:t>
    </dgm:pt>
    <dgm:pt modelId="{F4D196E1-3530-4AF0-8A95-35E3C503A1CF}" type="sibTrans" cxnId="{DF87A27E-1181-4ADF-8F49-A7973EA2F66F}">
      <dgm:prSet/>
      <dgm:spPr/>
      <dgm:t>
        <a:bodyPr/>
        <a:lstStyle/>
        <a:p>
          <a:endParaRPr lang="ru-RU"/>
        </a:p>
      </dgm:t>
    </dgm:pt>
    <dgm:pt modelId="{D425EB5F-BDC5-4995-8558-5FD9245A9213}">
      <dgm:prSet custT="1"/>
      <dgm:spPr/>
      <dgm:t>
        <a:bodyPr/>
        <a:lstStyle/>
        <a:p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Составление расписания занятий на учебный год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B8DBB64E-69D1-4812-9DF8-AF275FBC126D}" type="parTrans" cxnId="{A3EF8D30-10A8-4C4A-9575-805117C06C77}">
      <dgm:prSet/>
      <dgm:spPr/>
      <dgm:t>
        <a:bodyPr/>
        <a:lstStyle/>
        <a:p>
          <a:endParaRPr lang="ru-RU"/>
        </a:p>
      </dgm:t>
    </dgm:pt>
    <dgm:pt modelId="{A60DC70E-0BE6-4592-9D45-672FAD563AB1}" type="sibTrans" cxnId="{A3EF8D30-10A8-4C4A-9575-805117C06C77}">
      <dgm:prSet/>
      <dgm:spPr/>
      <dgm:t>
        <a:bodyPr/>
        <a:lstStyle/>
        <a:p>
          <a:endParaRPr lang="ru-RU"/>
        </a:p>
      </dgm:t>
    </dgm:pt>
    <dgm:pt modelId="{6CDADF34-2941-4EC1-9D35-A2638FF96015}" type="pres">
      <dgm:prSet presAssocID="{48CE60DF-D64E-4A33-A9CE-52D84A48F64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301A10-43F7-42BD-B0F5-200669611962}" type="pres">
      <dgm:prSet presAssocID="{1EBB1177-07F5-437F-B8F7-A066A62C08A5}" presName="boxAndChildren" presStyleCnt="0"/>
      <dgm:spPr/>
    </dgm:pt>
    <dgm:pt modelId="{1DE8EB1D-F333-425D-B35E-07388C867B8C}" type="pres">
      <dgm:prSet presAssocID="{1EBB1177-07F5-437F-B8F7-A066A62C08A5}" presName="parentTextBox" presStyleLbl="node1" presStyleIdx="0" presStyleCnt="3"/>
      <dgm:spPr/>
      <dgm:t>
        <a:bodyPr/>
        <a:lstStyle/>
        <a:p>
          <a:endParaRPr lang="ru-RU"/>
        </a:p>
      </dgm:t>
    </dgm:pt>
    <dgm:pt modelId="{85C46D75-9858-4B4C-ACF1-EBABA712B8D7}" type="pres">
      <dgm:prSet presAssocID="{1EBB1177-07F5-437F-B8F7-A066A62C08A5}" presName="entireBox" presStyleLbl="node1" presStyleIdx="0" presStyleCnt="3"/>
      <dgm:spPr/>
      <dgm:t>
        <a:bodyPr/>
        <a:lstStyle/>
        <a:p>
          <a:endParaRPr lang="ru-RU"/>
        </a:p>
      </dgm:t>
    </dgm:pt>
    <dgm:pt modelId="{AC375EFF-57C9-49F2-ABFE-B6A383471868}" type="pres">
      <dgm:prSet presAssocID="{1EBB1177-07F5-437F-B8F7-A066A62C08A5}" presName="descendantBox" presStyleCnt="0"/>
      <dgm:spPr/>
    </dgm:pt>
    <dgm:pt modelId="{7CD7A771-A40D-4EC3-B34A-ECB4C960AE1E}" type="pres">
      <dgm:prSet presAssocID="{F96A3B33-BA93-414C-ADAF-14925F24B24E}" presName="childTextBox" presStyleLbl="fgAccFollowNode1" presStyleIdx="0" presStyleCnt="8" custLinFactNeighborY="2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84E04A-C0EC-4B60-994C-EC730918D15E}" type="pres">
      <dgm:prSet presAssocID="{86292470-7FD0-4A05-9351-D74E83D5E9F9}" presName="childTextBox" presStyleLbl="fg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3AF722-A81F-49E9-88DA-54602E56E1C2}" type="pres">
      <dgm:prSet presAssocID="{D425EB5F-BDC5-4995-8558-5FD9245A9213}" presName="childTextBox" presStyleLbl="fg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D22343-DCD3-4E7C-8F9F-F2B4644A2707}" type="pres">
      <dgm:prSet presAssocID="{4B57EA1B-CBB5-4641-B67C-6D875D6D71EA}" presName="sp" presStyleCnt="0"/>
      <dgm:spPr/>
    </dgm:pt>
    <dgm:pt modelId="{2AA96F22-D97B-41DD-BC57-E1FCCCDCFA7A}" type="pres">
      <dgm:prSet presAssocID="{377A3CF4-C0A6-4080-BEAC-94E5159715C8}" presName="arrowAndChildren" presStyleCnt="0"/>
      <dgm:spPr/>
    </dgm:pt>
    <dgm:pt modelId="{1C6C49A8-BC2D-405A-BD0C-166786AEA34E}" type="pres">
      <dgm:prSet presAssocID="{377A3CF4-C0A6-4080-BEAC-94E5159715C8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24381B89-6209-42C1-8E74-E394D77BC943}" type="pres">
      <dgm:prSet presAssocID="{377A3CF4-C0A6-4080-BEAC-94E5159715C8}" presName="arrow" presStyleLbl="node1" presStyleIdx="1" presStyleCnt="3"/>
      <dgm:spPr/>
      <dgm:t>
        <a:bodyPr/>
        <a:lstStyle/>
        <a:p>
          <a:endParaRPr lang="ru-RU"/>
        </a:p>
      </dgm:t>
    </dgm:pt>
    <dgm:pt modelId="{4C9632C9-79C8-4E5E-83E5-85F410DF23C8}" type="pres">
      <dgm:prSet presAssocID="{377A3CF4-C0A6-4080-BEAC-94E5159715C8}" presName="descendantArrow" presStyleCnt="0"/>
      <dgm:spPr/>
    </dgm:pt>
    <dgm:pt modelId="{98CCE9FA-CEFD-4951-964B-DEBE8AD87ACD}" type="pres">
      <dgm:prSet presAssocID="{C25C671B-83E6-4653-9056-76251E4C3B8B}" presName="childTextArrow" presStyleLbl="fg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1D9602-CE7A-4EC1-9EBE-43A43F121CEB}" type="pres">
      <dgm:prSet presAssocID="{E48D970D-9C10-4DB8-8B8B-6EA3966F029E}" presName="childTextArrow" presStyleLbl="fg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36CC57-9CFD-4668-9980-025A251C5F16}" type="pres">
      <dgm:prSet presAssocID="{EA9E7ABE-1480-421D-A03F-8B1DEFC13E88}" presName="childTextArrow" presStyleLbl="fg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9A2679-6475-40EA-90D6-6C321A23F133}" type="pres">
      <dgm:prSet presAssocID="{7BD0DF3B-24EC-4B2B-8DBA-FFD76EE9DD42}" presName="sp" presStyleCnt="0"/>
      <dgm:spPr/>
    </dgm:pt>
    <dgm:pt modelId="{45D5504E-7CB7-4C39-99EB-4A809B70761D}" type="pres">
      <dgm:prSet presAssocID="{263D8196-E5B0-4110-838E-2C965FBC1500}" presName="arrowAndChildren" presStyleCnt="0"/>
      <dgm:spPr/>
    </dgm:pt>
    <dgm:pt modelId="{B2F5F163-E95D-465C-98D6-B650BD5ECCE1}" type="pres">
      <dgm:prSet presAssocID="{263D8196-E5B0-4110-838E-2C965FBC1500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A5A8AB3D-8841-476F-B66C-201910F81E41}" type="pres">
      <dgm:prSet presAssocID="{263D8196-E5B0-4110-838E-2C965FBC1500}" presName="arrow" presStyleLbl="node1" presStyleIdx="2" presStyleCnt="3"/>
      <dgm:spPr/>
      <dgm:t>
        <a:bodyPr/>
        <a:lstStyle/>
        <a:p>
          <a:endParaRPr lang="ru-RU"/>
        </a:p>
      </dgm:t>
    </dgm:pt>
    <dgm:pt modelId="{151CE259-2937-40FE-A44B-B117566A1640}" type="pres">
      <dgm:prSet presAssocID="{263D8196-E5B0-4110-838E-2C965FBC1500}" presName="descendantArrow" presStyleCnt="0"/>
      <dgm:spPr/>
    </dgm:pt>
    <dgm:pt modelId="{39B96153-AFA2-41DF-99DA-41EE7E1D8DD9}" type="pres">
      <dgm:prSet presAssocID="{0BEE06F8-94ED-4C0F-82F1-6589144AA638}" presName="childTextArrow" presStyleLbl="fg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957D6A-65EF-4F20-AE7B-A795636FCAA1}" type="pres">
      <dgm:prSet presAssocID="{F2D1A876-CB9D-41C2-B75E-8A8B25919695}" presName="childTextArrow" presStyleLbl="fg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5D70FB-F03E-4C70-BE24-E23D544A9E9E}" type="presOf" srcId="{EA9E7ABE-1480-421D-A03F-8B1DEFC13E88}" destId="{3036CC57-9CFD-4668-9980-025A251C5F16}" srcOrd="0" destOrd="0" presId="urn:microsoft.com/office/officeart/2005/8/layout/process4"/>
    <dgm:cxn modelId="{2BF0BBEC-510D-49C1-8ACC-0BD2B41A9A9D}" srcId="{263D8196-E5B0-4110-838E-2C965FBC1500}" destId="{F2D1A876-CB9D-41C2-B75E-8A8B25919695}" srcOrd="1" destOrd="0" parTransId="{66F1B6D5-F8F2-4896-8EB0-D9EE7052C203}" sibTransId="{C79CF8BF-004F-4482-8903-03AED02A85AD}"/>
    <dgm:cxn modelId="{FEBF6FCC-FC91-4854-B018-7BC0A723D22D}" srcId="{48CE60DF-D64E-4A33-A9CE-52D84A48F642}" destId="{263D8196-E5B0-4110-838E-2C965FBC1500}" srcOrd="0" destOrd="0" parTransId="{5D9A63A0-7664-4120-85C1-BD896D9446FC}" sibTransId="{7BD0DF3B-24EC-4B2B-8DBA-FFD76EE9DD42}"/>
    <dgm:cxn modelId="{1DC1567F-A6DB-4E54-AB3C-A09464CA42CA}" type="presOf" srcId="{377A3CF4-C0A6-4080-BEAC-94E5159715C8}" destId="{1C6C49A8-BC2D-405A-BD0C-166786AEA34E}" srcOrd="0" destOrd="0" presId="urn:microsoft.com/office/officeart/2005/8/layout/process4"/>
    <dgm:cxn modelId="{312D47F7-813E-493F-AF2C-A76AFC7745D3}" type="presOf" srcId="{F2D1A876-CB9D-41C2-B75E-8A8B25919695}" destId="{2D957D6A-65EF-4F20-AE7B-A795636FCAA1}" srcOrd="0" destOrd="0" presId="urn:microsoft.com/office/officeart/2005/8/layout/process4"/>
    <dgm:cxn modelId="{A9AE8014-22F6-42EE-B93A-33478AA0D1F9}" type="presOf" srcId="{E48D970D-9C10-4DB8-8B8B-6EA3966F029E}" destId="{E51D9602-CE7A-4EC1-9EBE-43A43F121CEB}" srcOrd="0" destOrd="0" presId="urn:microsoft.com/office/officeart/2005/8/layout/process4"/>
    <dgm:cxn modelId="{05B42186-3C72-4E80-AF77-6DFA6947D637}" srcId="{263D8196-E5B0-4110-838E-2C965FBC1500}" destId="{0BEE06F8-94ED-4C0F-82F1-6589144AA638}" srcOrd="0" destOrd="0" parTransId="{B02521AC-D950-4BA7-8570-66A920E8AB43}" sibTransId="{30E2FFED-2C3B-496F-8AAB-C512ACA052A2}"/>
    <dgm:cxn modelId="{D337B859-AAC1-4677-8443-820DB1816902}" type="presOf" srcId="{1EBB1177-07F5-437F-B8F7-A066A62C08A5}" destId="{85C46D75-9858-4B4C-ACF1-EBABA712B8D7}" srcOrd="1" destOrd="0" presId="urn:microsoft.com/office/officeart/2005/8/layout/process4"/>
    <dgm:cxn modelId="{B3F4A796-BC55-439C-B5E3-32FAD7E7AA73}" type="presOf" srcId="{1EBB1177-07F5-437F-B8F7-A066A62C08A5}" destId="{1DE8EB1D-F333-425D-B35E-07388C867B8C}" srcOrd="0" destOrd="0" presId="urn:microsoft.com/office/officeart/2005/8/layout/process4"/>
    <dgm:cxn modelId="{76F27EF5-D1C8-4CBD-819A-22F9E891B593}" srcId="{377A3CF4-C0A6-4080-BEAC-94E5159715C8}" destId="{C25C671B-83E6-4653-9056-76251E4C3B8B}" srcOrd="0" destOrd="0" parTransId="{4DF8CDE8-9197-4EA5-98B4-61001E1BD034}" sibTransId="{A5C9293B-7A21-4D0F-B814-8D5792D3D9B6}"/>
    <dgm:cxn modelId="{311D0744-AAEE-47AD-ABAD-02DBCB6C168A}" type="presOf" srcId="{377A3CF4-C0A6-4080-BEAC-94E5159715C8}" destId="{24381B89-6209-42C1-8E74-E394D77BC943}" srcOrd="1" destOrd="0" presId="urn:microsoft.com/office/officeart/2005/8/layout/process4"/>
    <dgm:cxn modelId="{4BEAEBE5-4C94-475A-BE28-6438B40A5A78}" srcId="{1EBB1177-07F5-437F-B8F7-A066A62C08A5}" destId="{86292470-7FD0-4A05-9351-D74E83D5E9F9}" srcOrd="1" destOrd="0" parTransId="{3418B710-2CC0-4713-ADB8-14CC791167A1}" sibTransId="{81FA5333-B5BA-4699-A9F8-05F42A738F10}"/>
    <dgm:cxn modelId="{08A33CD0-3CE9-4F8B-9CA9-1E71ABA36397}" type="presOf" srcId="{263D8196-E5B0-4110-838E-2C965FBC1500}" destId="{B2F5F163-E95D-465C-98D6-B650BD5ECCE1}" srcOrd="0" destOrd="0" presId="urn:microsoft.com/office/officeart/2005/8/layout/process4"/>
    <dgm:cxn modelId="{A7DF0723-66BD-40DC-A4D5-DB899DCBCA46}" srcId="{1EBB1177-07F5-437F-B8F7-A066A62C08A5}" destId="{F96A3B33-BA93-414C-ADAF-14925F24B24E}" srcOrd="0" destOrd="0" parTransId="{73688723-2EE8-4D56-98F6-E4881682AED5}" sibTransId="{1E6344E3-5F50-40F8-8AA5-0EA5FD3FD74A}"/>
    <dgm:cxn modelId="{867C8C07-AF29-4F8B-9E03-CC05D072CC82}" type="presOf" srcId="{C25C671B-83E6-4653-9056-76251E4C3B8B}" destId="{98CCE9FA-CEFD-4951-964B-DEBE8AD87ACD}" srcOrd="0" destOrd="0" presId="urn:microsoft.com/office/officeart/2005/8/layout/process4"/>
    <dgm:cxn modelId="{754835D0-D072-4B60-8831-C4AA4E3C4CDF}" srcId="{377A3CF4-C0A6-4080-BEAC-94E5159715C8}" destId="{E48D970D-9C10-4DB8-8B8B-6EA3966F029E}" srcOrd="1" destOrd="0" parTransId="{8190E372-9CDB-4EBB-9E23-4E343CE204C1}" sibTransId="{D84F00C7-898B-4AD4-B123-2BF1BDBC77CF}"/>
    <dgm:cxn modelId="{B8EE889D-80DC-49C8-9D52-DE842B44E40E}" type="presOf" srcId="{48CE60DF-D64E-4A33-A9CE-52D84A48F642}" destId="{6CDADF34-2941-4EC1-9D35-A2638FF96015}" srcOrd="0" destOrd="0" presId="urn:microsoft.com/office/officeart/2005/8/layout/process4"/>
    <dgm:cxn modelId="{F2ACF84B-CE21-4093-8A0F-A542F89A1A48}" type="presOf" srcId="{D425EB5F-BDC5-4995-8558-5FD9245A9213}" destId="{1C3AF722-A81F-49E9-88DA-54602E56E1C2}" srcOrd="0" destOrd="0" presId="urn:microsoft.com/office/officeart/2005/8/layout/process4"/>
    <dgm:cxn modelId="{1B9A72BE-4F70-4FBD-908E-B092073E3702}" type="presOf" srcId="{F96A3B33-BA93-414C-ADAF-14925F24B24E}" destId="{7CD7A771-A40D-4EC3-B34A-ECB4C960AE1E}" srcOrd="0" destOrd="0" presId="urn:microsoft.com/office/officeart/2005/8/layout/process4"/>
    <dgm:cxn modelId="{A6FB10BB-D6AD-4ABD-A9D2-FB4A2654201F}" srcId="{48CE60DF-D64E-4A33-A9CE-52D84A48F642}" destId="{1EBB1177-07F5-437F-B8F7-A066A62C08A5}" srcOrd="2" destOrd="0" parTransId="{AA10B357-9B79-44A4-8E0F-FE191A93E23E}" sibTransId="{C71EABAE-B43B-45DE-B5FC-534A940BDF10}"/>
    <dgm:cxn modelId="{88828A32-05C2-4357-AA9D-035A6DEABBA4}" srcId="{48CE60DF-D64E-4A33-A9CE-52D84A48F642}" destId="{377A3CF4-C0A6-4080-BEAC-94E5159715C8}" srcOrd="1" destOrd="0" parTransId="{E8AD5E40-01D0-450C-9FFC-D912DAFD2AE0}" sibTransId="{4B57EA1B-CBB5-4641-B67C-6D875D6D71EA}"/>
    <dgm:cxn modelId="{A3EF8D30-10A8-4C4A-9575-805117C06C77}" srcId="{1EBB1177-07F5-437F-B8F7-A066A62C08A5}" destId="{D425EB5F-BDC5-4995-8558-5FD9245A9213}" srcOrd="2" destOrd="0" parTransId="{B8DBB64E-69D1-4812-9DF8-AF275FBC126D}" sibTransId="{A60DC70E-0BE6-4592-9D45-672FAD563AB1}"/>
    <dgm:cxn modelId="{B3A42BDA-6C7C-4607-9A6C-8C2806AB58AF}" type="presOf" srcId="{86292470-7FD0-4A05-9351-D74E83D5E9F9}" destId="{F684E04A-C0EC-4B60-994C-EC730918D15E}" srcOrd="0" destOrd="0" presId="urn:microsoft.com/office/officeart/2005/8/layout/process4"/>
    <dgm:cxn modelId="{92C76C1D-7D2D-4DE8-BE74-7C2FCE498DAE}" type="presOf" srcId="{263D8196-E5B0-4110-838E-2C965FBC1500}" destId="{A5A8AB3D-8841-476F-B66C-201910F81E41}" srcOrd="1" destOrd="0" presId="urn:microsoft.com/office/officeart/2005/8/layout/process4"/>
    <dgm:cxn modelId="{5787738B-52BE-423F-B69F-6BBB6C4D1168}" type="presOf" srcId="{0BEE06F8-94ED-4C0F-82F1-6589144AA638}" destId="{39B96153-AFA2-41DF-99DA-41EE7E1D8DD9}" srcOrd="0" destOrd="0" presId="urn:microsoft.com/office/officeart/2005/8/layout/process4"/>
    <dgm:cxn modelId="{DF87A27E-1181-4ADF-8F49-A7973EA2F66F}" srcId="{377A3CF4-C0A6-4080-BEAC-94E5159715C8}" destId="{EA9E7ABE-1480-421D-A03F-8B1DEFC13E88}" srcOrd="2" destOrd="0" parTransId="{1E4AC211-5BA5-4B6A-9154-7AFAFEAF0C00}" sibTransId="{F4D196E1-3530-4AF0-8A95-35E3C503A1CF}"/>
    <dgm:cxn modelId="{3A0C911C-6EB9-4C95-90E2-F38E793F42B8}" type="presParOf" srcId="{6CDADF34-2941-4EC1-9D35-A2638FF96015}" destId="{46301A10-43F7-42BD-B0F5-200669611962}" srcOrd="0" destOrd="0" presId="urn:microsoft.com/office/officeart/2005/8/layout/process4"/>
    <dgm:cxn modelId="{06CBFFDC-467A-4180-B097-D731E67C97A2}" type="presParOf" srcId="{46301A10-43F7-42BD-B0F5-200669611962}" destId="{1DE8EB1D-F333-425D-B35E-07388C867B8C}" srcOrd="0" destOrd="0" presId="urn:microsoft.com/office/officeart/2005/8/layout/process4"/>
    <dgm:cxn modelId="{3D1DB358-539F-4E2E-8DDE-B915C7058B10}" type="presParOf" srcId="{46301A10-43F7-42BD-B0F5-200669611962}" destId="{85C46D75-9858-4B4C-ACF1-EBABA712B8D7}" srcOrd="1" destOrd="0" presId="urn:microsoft.com/office/officeart/2005/8/layout/process4"/>
    <dgm:cxn modelId="{BD4528D5-0823-4ED7-B600-AB73684866C5}" type="presParOf" srcId="{46301A10-43F7-42BD-B0F5-200669611962}" destId="{AC375EFF-57C9-49F2-ABFE-B6A383471868}" srcOrd="2" destOrd="0" presId="urn:microsoft.com/office/officeart/2005/8/layout/process4"/>
    <dgm:cxn modelId="{E34A2C4F-7DF6-4DA7-BB45-F314AD3A3D59}" type="presParOf" srcId="{AC375EFF-57C9-49F2-ABFE-B6A383471868}" destId="{7CD7A771-A40D-4EC3-B34A-ECB4C960AE1E}" srcOrd="0" destOrd="0" presId="urn:microsoft.com/office/officeart/2005/8/layout/process4"/>
    <dgm:cxn modelId="{5567C038-A204-4F5C-A977-DA7CD7B1FB58}" type="presParOf" srcId="{AC375EFF-57C9-49F2-ABFE-B6A383471868}" destId="{F684E04A-C0EC-4B60-994C-EC730918D15E}" srcOrd="1" destOrd="0" presId="urn:microsoft.com/office/officeart/2005/8/layout/process4"/>
    <dgm:cxn modelId="{2B8CA9C5-4677-4024-AB71-7969BB8DE762}" type="presParOf" srcId="{AC375EFF-57C9-49F2-ABFE-B6A383471868}" destId="{1C3AF722-A81F-49E9-88DA-54602E56E1C2}" srcOrd="2" destOrd="0" presId="urn:microsoft.com/office/officeart/2005/8/layout/process4"/>
    <dgm:cxn modelId="{F1D9D2C5-F906-41B6-8378-F224A156E434}" type="presParOf" srcId="{6CDADF34-2941-4EC1-9D35-A2638FF96015}" destId="{5AD22343-DCD3-4E7C-8F9F-F2B4644A2707}" srcOrd="1" destOrd="0" presId="urn:microsoft.com/office/officeart/2005/8/layout/process4"/>
    <dgm:cxn modelId="{D99D894C-9489-42A5-8A48-F9B0018859CA}" type="presParOf" srcId="{6CDADF34-2941-4EC1-9D35-A2638FF96015}" destId="{2AA96F22-D97B-41DD-BC57-E1FCCCDCFA7A}" srcOrd="2" destOrd="0" presId="urn:microsoft.com/office/officeart/2005/8/layout/process4"/>
    <dgm:cxn modelId="{9A11EE9F-54B5-45AE-92BA-051D92ED2E4D}" type="presParOf" srcId="{2AA96F22-D97B-41DD-BC57-E1FCCCDCFA7A}" destId="{1C6C49A8-BC2D-405A-BD0C-166786AEA34E}" srcOrd="0" destOrd="0" presId="urn:microsoft.com/office/officeart/2005/8/layout/process4"/>
    <dgm:cxn modelId="{B5023A0E-E18F-4C47-845E-3B4F2755EA06}" type="presParOf" srcId="{2AA96F22-D97B-41DD-BC57-E1FCCCDCFA7A}" destId="{24381B89-6209-42C1-8E74-E394D77BC943}" srcOrd="1" destOrd="0" presId="urn:microsoft.com/office/officeart/2005/8/layout/process4"/>
    <dgm:cxn modelId="{DEAAF1D5-8721-4AA6-90FE-3CB0711A8F23}" type="presParOf" srcId="{2AA96F22-D97B-41DD-BC57-E1FCCCDCFA7A}" destId="{4C9632C9-79C8-4E5E-83E5-85F410DF23C8}" srcOrd="2" destOrd="0" presId="urn:microsoft.com/office/officeart/2005/8/layout/process4"/>
    <dgm:cxn modelId="{59876DC0-DB78-4D68-8130-95FB6BA82029}" type="presParOf" srcId="{4C9632C9-79C8-4E5E-83E5-85F410DF23C8}" destId="{98CCE9FA-CEFD-4951-964B-DEBE8AD87ACD}" srcOrd="0" destOrd="0" presId="urn:microsoft.com/office/officeart/2005/8/layout/process4"/>
    <dgm:cxn modelId="{0A0B9492-94C0-4D5B-8FED-C7F56BECC8B3}" type="presParOf" srcId="{4C9632C9-79C8-4E5E-83E5-85F410DF23C8}" destId="{E51D9602-CE7A-4EC1-9EBE-43A43F121CEB}" srcOrd="1" destOrd="0" presId="urn:microsoft.com/office/officeart/2005/8/layout/process4"/>
    <dgm:cxn modelId="{D4E53147-BA0E-4CA8-8E06-04AFE5712C2F}" type="presParOf" srcId="{4C9632C9-79C8-4E5E-83E5-85F410DF23C8}" destId="{3036CC57-9CFD-4668-9980-025A251C5F16}" srcOrd="2" destOrd="0" presId="urn:microsoft.com/office/officeart/2005/8/layout/process4"/>
    <dgm:cxn modelId="{814F5B25-0AFD-4EA4-ACEC-4DBA5903D29B}" type="presParOf" srcId="{6CDADF34-2941-4EC1-9D35-A2638FF96015}" destId="{539A2679-6475-40EA-90D6-6C321A23F133}" srcOrd="3" destOrd="0" presId="urn:microsoft.com/office/officeart/2005/8/layout/process4"/>
    <dgm:cxn modelId="{99FDF832-588D-4E4B-9784-E7E65A4CFA04}" type="presParOf" srcId="{6CDADF34-2941-4EC1-9D35-A2638FF96015}" destId="{45D5504E-7CB7-4C39-99EB-4A809B70761D}" srcOrd="4" destOrd="0" presId="urn:microsoft.com/office/officeart/2005/8/layout/process4"/>
    <dgm:cxn modelId="{E018BFBC-B9CF-461A-94F6-C4C4F36EB5A2}" type="presParOf" srcId="{45D5504E-7CB7-4C39-99EB-4A809B70761D}" destId="{B2F5F163-E95D-465C-98D6-B650BD5ECCE1}" srcOrd="0" destOrd="0" presId="urn:microsoft.com/office/officeart/2005/8/layout/process4"/>
    <dgm:cxn modelId="{AA5C5F99-3C25-4AE9-A953-D1B66B8BE369}" type="presParOf" srcId="{45D5504E-7CB7-4C39-99EB-4A809B70761D}" destId="{A5A8AB3D-8841-476F-B66C-201910F81E41}" srcOrd="1" destOrd="0" presId="urn:microsoft.com/office/officeart/2005/8/layout/process4"/>
    <dgm:cxn modelId="{335C450A-E3C5-4A69-A9F4-82ABF2A004C2}" type="presParOf" srcId="{45D5504E-7CB7-4C39-99EB-4A809B70761D}" destId="{151CE259-2937-40FE-A44B-B117566A1640}" srcOrd="2" destOrd="0" presId="urn:microsoft.com/office/officeart/2005/8/layout/process4"/>
    <dgm:cxn modelId="{A67FB4FE-85B5-41E6-B827-E3E7D76FCFB3}" type="presParOf" srcId="{151CE259-2937-40FE-A44B-B117566A1640}" destId="{39B96153-AFA2-41DF-99DA-41EE7E1D8DD9}" srcOrd="0" destOrd="0" presId="urn:microsoft.com/office/officeart/2005/8/layout/process4"/>
    <dgm:cxn modelId="{F0D4AE9C-55F2-485C-A0A7-A6AD345C4612}" type="presParOf" srcId="{151CE259-2937-40FE-A44B-B117566A1640}" destId="{2D957D6A-65EF-4F20-AE7B-A795636FCAA1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7A2625-FCA0-4E04-A768-D5C7F2E2F7CD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4C73DF-99E2-4B5F-A098-673ABE979BF5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Проведение занятий с родителями</a:t>
          </a:r>
          <a:endParaRPr lang="ru-RU" sz="2000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ABC880C4-9D3F-4F0A-8C99-A5A31D25D250}" type="parTrans" cxnId="{3F632FF5-B163-43F8-A9A3-FBEE77F510FA}">
      <dgm:prSet/>
      <dgm:spPr/>
      <dgm:t>
        <a:bodyPr/>
        <a:lstStyle/>
        <a:p>
          <a:endParaRPr lang="ru-RU"/>
        </a:p>
      </dgm:t>
    </dgm:pt>
    <dgm:pt modelId="{ACCBB5E0-FC57-49C8-AFA2-B22F801E1E05}" type="sibTrans" cxnId="{3F632FF5-B163-43F8-A9A3-FBEE77F510FA}">
      <dgm:prSet/>
      <dgm:spPr/>
      <dgm:t>
        <a:bodyPr/>
        <a:lstStyle/>
        <a:p>
          <a:endParaRPr lang="ru-RU"/>
        </a:p>
      </dgm:t>
    </dgm:pt>
    <dgm:pt modelId="{40F01B46-3F4A-4046-A7F4-865D84697AED}">
      <dgm:prSet phldrT="[Текст]" custT="1"/>
      <dgm:spPr/>
      <dgm:t>
        <a:bodyPr/>
        <a:lstStyle/>
        <a:p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Восемь занятий в год</a:t>
          </a:r>
        </a:p>
      </dgm:t>
    </dgm:pt>
    <dgm:pt modelId="{63150A5E-FDC9-4202-82E1-C5EEB8410D24}" type="parTrans" cxnId="{40303C18-FDEE-4544-A578-DAF6CB83D8E3}">
      <dgm:prSet/>
      <dgm:spPr/>
      <dgm:t>
        <a:bodyPr/>
        <a:lstStyle/>
        <a:p>
          <a:endParaRPr lang="ru-RU"/>
        </a:p>
      </dgm:t>
    </dgm:pt>
    <dgm:pt modelId="{B6E69B30-7BA5-4A1F-952F-8D11E6C3A4BD}" type="sibTrans" cxnId="{40303C18-FDEE-4544-A578-DAF6CB83D8E3}">
      <dgm:prSet/>
      <dgm:spPr/>
      <dgm:t>
        <a:bodyPr/>
        <a:lstStyle/>
        <a:p>
          <a:endParaRPr lang="ru-RU"/>
        </a:p>
      </dgm:t>
    </dgm:pt>
    <dgm:pt modelId="{73D54BB9-582B-4BE9-8F34-C83324EB8999}">
      <dgm:prSet phldrT="[Текст]" custT="1"/>
      <dgm:spPr/>
      <dgm:t>
        <a:bodyPr/>
        <a:lstStyle/>
        <a:p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Клуб «</a:t>
          </a:r>
          <a:r>
            <a:rPr lang="ru-RU" sz="1400" b="0" i="0" u="none" strike="noStrike" kern="0" cap="none" dirty="0" err="1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Даналық</a:t>
          </a:r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400" b="0" i="0" u="none" strike="noStrike" kern="0" cap="none" dirty="0" err="1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мектебі</a:t>
          </a:r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», родительские чтения, конференции и т.д.; творческие, спортивные, культурные мероприятия с участием родителей и детей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656C67BB-E6B8-4470-AF8B-3685F1E07EC4}" type="parTrans" cxnId="{70197316-6E84-4729-8A69-0662C33AA8C1}">
      <dgm:prSet/>
      <dgm:spPr/>
      <dgm:t>
        <a:bodyPr/>
        <a:lstStyle/>
        <a:p>
          <a:endParaRPr lang="ru-RU"/>
        </a:p>
      </dgm:t>
    </dgm:pt>
    <dgm:pt modelId="{25970699-10D2-4A03-8117-3A7A08F41A7C}" type="sibTrans" cxnId="{70197316-6E84-4729-8A69-0662C33AA8C1}">
      <dgm:prSet/>
      <dgm:spPr/>
      <dgm:t>
        <a:bodyPr/>
        <a:lstStyle/>
        <a:p>
          <a:endParaRPr lang="ru-RU"/>
        </a:p>
      </dgm:t>
    </dgm:pt>
    <dgm:pt modelId="{5411F46C-DA62-4328-931A-343002C3D2C9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Проведение мониторинга работы по педагогической поддержке родителей</a:t>
          </a:r>
          <a:endParaRPr lang="ru-RU" sz="2000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0F3BC8DE-55B0-4958-A1BA-60BC85A26FBA}" type="parTrans" cxnId="{430A29FE-C821-4E17-8F66-F2B6797B8B6F}">
      <dgm:prSet/>
      <dgm:spPr/>
      <dgm:t>
        <a:bodyPr/>
        <a:lstStyle/>
        <a:p>
          <a:endParaRPr lang="ru-RU"/>
        </a:p>
      </dgm:t>
    </dgm:pt>
    <dgm:pt modelId="{602437F3-ED63-44BD-AF9B-09F1DCA8BCD2}" type="sibTrans" cxnId="{430A29FE-C821-4E17-8F66-F2B6797B8B6F}">
      <dgm:prSet/>
      <dgm:spPr/>
      <dgm:t>
        <a:bodyPr/>
        <a:lstStyle/>
        <a:p>
          <a:endParaRPr lang="ru-RU"/>
        </a:p>
      </dgm:t>
    </dgm:pt>
    <dgm:pt modelId="{AC1201BC-4011-48F8-9951-F951AAA381E4}">
      <dgm:prSet phldrT="[Текст]" custT="1"/>
      <dgm:spPr/>
      <dgm:t>
        <a:bodyPr/>
        <a:lstStyle/>
        <a:p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Предоставление информации о</a:t>
          </a:r>
          <a:r>
            <a:rPr lang="kk-KZ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тделам</a:t>
          </a:r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образования район</a:t>
          </a:r>
          <a:r>
            <a:rPr lang="kk-KZ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ов 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B36AF57A-BDAA-4B32-8663-94FD99100F9E}" type="parTrans" cxnId="{3EC79332-3B75-41DD-85B4-64877C82F060}">
      <dgm:prSet/>
      <dgm:spPr/>
      <dgm:t>
        <a:bodyPr/>
        <a:lstStyle/>
        <a:p>
          <a:endParaRPr lang="ru-RU"/>
        </a:p>
      </dgm:t>
    </dgm:pt>
    <dgm:pt modelId="{3CF67991-B458-4249-B161-B174223748FD}" type="sibTrans" cxnId="{3EC79332-3B75-41DD-85B4-64877C82F060}">
      <dgm:prSet/>
      <dgm:spPr/>
      <dgm:t>
        <a:bodyPr/>
        <a:lstStyle/>
        <a:p>
          <a:endParaRPr lang="ru-RU"/>
        </a:p>
      </dgm:t>
    </dgm:pt>
    <dgm:pt modelId="{D7D6118E-AB3F-47C1-B9F5-E42048F5528A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Анкетирование по выявлению уровня удовлетворенности родителей педагогической поддержкой </a:t>
          </a:r>
          <a:endParaRPr lang="ru-RU" sz="2000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C71A8765-9082-455F-A898-A94E5121C70B}" type="parTrans" cxnId="{AD30F37E-20BC-422B-8B45-0F4C3B481938}">
      <dgm:prSet/>
      <dgm:spPr/>
      <dgm:t>
        <a:bodyPr/>
        <a:lstStyle/>
        <a:p>
          <a:endParaRPr lang="ru-RU"/>
        </a:p>
      </dgm:t>
    </dgm:pt>
    <dgm:pt modelId="{E11DF289-7866-44F2-B85A-0BA9A729862B}" type="sibTrans" cxnId="{AD30F37E-20BC-422B-8B45-0F4C3B481938}">
      <dgm:prSet/>
      <dgm:spPr/>
      <dgm:t>
        <a:bodyPr/>
        <a:lstStyle/>
        <a:p>
          <a:endParaRPr lang="ru-RU"/>
        </a:p>
      </dgm:t>
    </dgm:pt>
    <dgm:pt modelId="{F1C6E48D-A8A5-46E2-8643-76A7BACEAAD8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Постоянно освещать проводимые мероприятия</a:t>
          </a:r>
          <a:endParaRPr lang="ru-RU" sz="2000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8F7B01F6-5A1F-4772-8047-0A97DDB8DFA7}" type="parTrans" cxnId="{92670A5A-9B89-4244-915A-7510B9638E74}">
      <dgm:prSet/>
      <dgm:spPr/>
      <dgm:t>
        <a:bodyPr/>
        <a:lstStyle/>
        <a:p>
          <a:endParaRPr lang="ru-RU"/>
        </a:p>
      </dgm:t>
    </dgm:pt>
    <dgm:pt modelId="{081C5879-6CAE-4F26-953E-C7C3E1D52CC9}" type="sibTrans" cxnId="{92670A5A-9B89-4244-915A-7510B9638E74}">
      <dgm:prSet/>
      <dgm:spPr/>
      <dgm:t>
        <a:bodyPr/>
        <a:lstStyle/>
        <a:p>
          <a:endParaRPr lang="ru-RU"/>
        </a:p>
      </dgm:t>
    </dgm:pt>
    <dgm:pt modelId="{059F2E10-587C-43BF-A568-17F21F6DA703}">
      <dgm:prSet custT="1"/>
      <dgm:spPr/>
      <dgm:t>
        <a:bodyPr/>
        <a:lstStyle/>
        <a:p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Информация о работе по педагогической поддержке родителей; расписание занятий; методический материал в помощь родителям; ссылка на цифровую платформу «Центр педагогической поддержки родителей»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3CE1AEC3-6FFF-4F1C-B8B1-F0063FE351F8}" type="parTrans" cxnId="{6B3B4AE7-A8B3-4593-BCC2-2234E5DD380A}">
      <dgm:prSet/>
      <dgm:spPr/>
      <dgm:t>
        <a:bodyPr/>
        <a:lstStyle/>
        <a:p>
          <a:endParaRPr lang="ru-RU"/>
        </a:p>
      </dgm:t>
    </dgm:pt>
    <dgm:pt modelId="{24BB38F0-A65E-4C2F-9750-9BF28732D53D}" type="sibTrans" cxnId="{6B3B4AE7-A8B3-4593-BCC2-2234E5DD380A}">
      <dgm:prSet/>
      <dgm:spPr/>
      <dgm:t>
        <a:bodyPr/>
        <a:lstStyle/>
        <a:p>
          <a:endParaRPr lang="ru-RU"/>
        </a:p>
      </dgm:t>
    </dgm:pt>
    <dgm:pt modelId="{26334B4D-555E-4B4A-9B0D-DCBD1C135BE0}">
      <dgm:prSet custT="1"/>
      <dgm:spPr/>
      <dgm:t>
        <a:bodyPr/>
        <a:lstStyle/>
        <a:p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Социальные сети, СМИ, школа (стенд, бегущая строка, родительские собрания)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C668A241-C048-46C1-9734-CCD5C4F69634}" type="parTrans" cxnId="{5F163C6C-86D1-4F4E-9339-0B509C953259}">
      <dgm:prSet/>
      <dgm:spPr/>
      <dgm:t>
        <a:bodyPr/>
        <a:lstStyle/>
        <a:p>
          <a:endParaRPr lang="ru-RU"/>
        </a:p>
      </dgm:t>
    </dgm:pt>
    <dgm:pt modelId="{12CEC9AB-CB15-483F-8332-38A2AD3BA334}" type="sibTrans" cxnId="{5F163C6C-86D1-4F4E-9339-0B509C953259}">
      <dgm:prSet/>
      <dgm:spPr/>
      <dgm:t>
        <a:bodyPr/>
        <a:lstStyle/>
        <a:p>
          <a:endParaRPr lang="ru-RU"/>
        </a:p>
      </dgm:t>
    </dgm:pt>
    <dgm:pt modelId="{2A110B8F-26F9-4C0B-88A0-B997D83E7780}">
      <dgm:prSet custT="1"/>
      <dgm:spPr/>
      <dgm:t>
        <a:bodyPr/>
        <a:lstStyle/>
        <a:p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Один раз в год 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AAB8C02B-CCFF-4888-B92B-CD3AB9FA7B59}" type="parTrans" cxnId="{DE8B846E-AB16-4F01-8F8D-6A46DCA5F02B}">
      <dgm:prSet/>
      <dgm:spPr/>
      <dgm:t>
        <a:bodyPr/>
        <a:lstStyle/>
        <a:p>
          <a:endParaRPr lang="ru-RU"/>
        </a:p>
      </dgm:t>
    </dgm:pt>
    <dgm:pt modelId="{8BD27B44-26D0-47C6-86CD-A0BB8FCEC11E}" type="sibTrans" cxnId="{DE8B846E-AB16-4F01-8F8D-6A46DCA5F02B}">
      <dgm:prSet/>
      <dgm:spPr/>
      <dgm:t>
        <a:bodyPr/>
        <a:lstStyle/>
        <a:p>
          <a:endParaRPr lang="ru-RU"/>
        </a:p>
      </dgm:t>
    </dgm:pt>
    <dgm:pt modelId="{430C5E44-B754-46F9-9F3B-0B3C9EC6CA14}" type="pres">
      <dgm:prSet presAssocID="{617A2625-FCA0-4E04-A768-D5C7F2E2F7C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889276-28F4-4F9A-A980-A8598AC4166D}" type="pres">
      <dgm:prSet presAssocID="{F1C6E48D-A8A5-46E2-8643-76A7BACEAAD8}" presName="boxAndChildren" presStyleCnt="0"/>
      <dgm:spPr/>
    </dgm:pt>
    <dgm:pt modelId="{0CC9FA68-3977-4200-B673-F33323C180B7}" type="pres">
      <dgm:prSet presAssocID="{F1C6E48D-A8A5-46E2-8643-76A7BACEAAD8}" presName="parentTextBox" presStyleLbl="node1" presStyleIdx="0" presStyleCnt="4"/>
      <dgm:spPr/>
      <dgm:t>
        <a:bodyPr/>
        <a:lstStyle/>
        <a:p>
          <a:endParaRPr lang="ru-RU"/>
        </a:p>
      </dgm:t>
    </dgm:pt>
    <dgm:pt modelId="{74362EE4-B3E1-41A1-A70D-F3B5F52CE04A}" type="pres">
      <dgm:prSet presAssocID="{F1C6E48D-A8A5-46E2-8643-76A7BACEAAD8}" presName="entireBox" presStyleLbl="node1" presStyleIdx="0" presStyleCnt="4" custLinFactNeighborX="-372" custLinFactNeighborY="-17151"/>
      <dgm:spPr/>
      <dgm:t>
        <a:bodyPr/>
        <a:lstStyle/>
        <a:p>
          <a:endParaRPr lang="ru-RU"/>
        </a:p>
      </dgm:t>
    </dgm:pt>
    <dgm:pt modelId="{99FEC977-D2D9-4D86-BF9F-06C0B9309ADD}" type="pres">
      <dgm:prSet presAssocID="{F1C6E48D-A8A5-46E2-8643-76A7BACEAAD8}" presName="descendantBox" presStyleCnt="0"/>
      <dgm:spPr/>
    </dgm:pt>
    <dgm:pt modelId="{FC9B1B55-6DA5-4B8F-9B20-3EE94966F0BB}" type="pres">
      <dgm:prSet presAssocID="{26334B4D-555E-4B4A-9B0D-DCBD1C135BE0}" presName="childTextBox" presStyleLbl="fgAccFollowNode1" presStyleIdx="0" presStyleCnt="6" custScaleY="2025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7812C4-2675-4297-A183-5EF727324A71}" type="pres">
      <dgm:prSet presAssocID="{059F2E10-587C-43BF-A568-17F21F6DA703}" presName="childTextBox" presStyleLbl="fgAccFollowNode1" presStyleIdx="1" presStyleCnt="6" custScaleY="1974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264901-BD1E-4EA2-B6D2-7FE844EC5971}" type="pres">
      <dgm:prSet presAssocID="{E11DF289-7866-44F2-B85A-0BA9A729862B}" presName="sp" presStyleCnt="0"/>
      <dgm:spPr/>
    </dgm:pt>
    <dgm:pt modelId="{CB682C53-4597-4BA3-808C-B73742BA85B0}" type="pres">
      <dgm:prSet presAssocID="{D7D6118E-AB3F-47C1-B9F5-E42048F5528A}" presName="arrowAndChildren" presStyleCnt="0"/>
      <dgm:spPr/>
    </dgm:pt>
    <dgm:pt modelId="{A67B7FE4-A1C5-45CA-BDE3-D6471BDAD46C}" type="pres">
      <dgm:prSet presAssocID="{D7D6118E-AB3F-47C1-B9F5-E42048F5528A}" presName="parentTextArrow" presStyleLbl="node1" presStyleIdx="0" presStyleCnt="4"/>
      <dgm:spPr/>
      <dgm:t>
        <a:bodyPr/>
        <a:lstStyle/>
        <a:p>
          <a:endParaRPr lang="ru-RU"/>
        </a:p>
      </dgm:t>
    </dgm:pt>
    <dgm:pt modelId="{D819F0A8-12B6-495B-8C7F-826ED5E8DAFF}" type="pres">
      <dgm:prSet presAssocID="{D7D6118E-AB3F-47C1-B9F5-E42048F5528A}" presName="arrow" presStyleLbl="node1" presStyleIdx="1" presStyleCnt="4" custAng="0" custLinFactNeighborX="-74" custLinFactNeighborY="-2348"/>
      <dgm:spPr/>
      <dgm:t>
        <a:bodyPr/>
        <a:lstStyle/>
        <a:p>
          <a:endParaRPr lang="ru-RU"/>
        </a:p>
      </dgm:t>
    </dgm:pt>
    <dgm:pt modelId="{25F0640C-3803-465E-BCF1-66036407B0B2}" type="pres">
      <dgm:prSet presAssocID="{D7D6118E-AB3F-47C1-B9F5-E42048F5528A}" presName="descendantArrow" presStyleCnt="0"/>
      <dgm:spPr/>
    </dgm:pt>
    <dgm:pt modelId="{D304C703-BF2C-4F34-A8C3-B43DAE5AFD51}" type="pres">
      <dgm:prSet presAssocID="{2A110B8F-26F9-4C0B-88A0-B997D83E7780}" presName="childTextArrow" presStyleLbl="fgAccFollowNode1" presStyleIdx="2" presStyleCnt="6" custScaleY="63042" custLinFactNeighborX="-2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B4B369-05E2-45AC-A83E-6D77617771F8}" type="pres">
      <dgm:prSet presAssocID="{602437F3-ED63-44BD-AF9B-09F1DCA8BCD2}" presName="sp" presStyleCnt="0"/>
      <dgm:spPr/>
    </dgm:pt>
    <dgm:pt modelId="{A27863F9-717C-43A9-96B7-80FB6C899019}" type="pres">
      <dgm:prSet presAssocID="{5411F46C-DA62-4328-931A-343002C3D2C9}" presName="arrowAndChildren" presStyleCnt="0"/>
      <dgm:spPr/>
    </dgm:pt>
    <dgm:pt modelId="{3805EA1B-9251-4480-9B56-4B1BE31716F1}" type="pres">
      <dgm:prSet presAssocID="{5411F46C-DA62-4328-931A-343002C3D2C9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39085324-61A7-4143-9DCA-D014A3245AF1}" type="pres">
      <dgm:prSet presAssocID="{5411F46C-DA62-4328-931A-343002C3D2C9}" presName="arrow" presStyleLbl="node1" presStyleIdx="2" presStyleCnt="4"/>
      <dgm:spPr/>
      <dgm:t>
        <a:bodyPr/>
        <a:lstStyle/>
        <a:p>
          <a:endParaRPr lang="ru-RU"/>
        </a:p>
      </dgm:t>
    </dgm:pt>
    <dgm:pt modelId="{E4FFB043-3E02-40EC-B7D5-22658DF052D2}" type="pres">
      <dgm:prSet presAssocID="{5411F46C-DA62-4328-931A-343002C3D2C9}" presName="descendantArrow" presStyleCnt="0"/>
      <dgm:spPr/>
    </dgm:pt>
    <dgm:pt modelId="{1E121B78-3C0D-42E7-BDC1-299E02BCB93C}" type="pres">
      <dgm:prSet presAssocID="{AC1201BC-4011-48F8-9951-F951AAA381E4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580B94-8C7B-4CD6-AD1C-7AB75C4D07E3}" type="pres">
      <dgm:prSet presAssocID="{ACCBB5E0-FC57-49C8-AFA2-B22F801E1E05}" presName="sp" presStyleCnt="0"/>
      <dgm:spPr/>
    </dgm:pt>
    <dgm:pt modelId="{453CDB7C-D29B-4E52-992F-88DFC8EB79AD}" type="pres">
      <dgm:prSet presAssocID="{934C73DF-99E2-4B5F-A098-673ABE979BF5}" presName="arrowAndChildren" presStyleCnt="0"/>
      <dgm:spPr/>
    </dgm:pt>
    <dgm:pt modelId="{986523EB-06B3-4535-BDDD-297D66220062}" type="pres">
      <dgm:prSet presAssocID="{934C73DF-99E2-4B5F-A098-673ABE979BF5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7AAD1E4F-CB53-4CF3-8445-2E15FFFD0400}" type="pres">
      <dgm:prSet presAssocID="{934C73DF-99E2-4B5F-A098-673ABE979BF5}" presName="arrow" presStyleLbl="node1" presStyleIdx="3" presStyleCnt="4"/>
      <dgm:spPr/>
      <dgm:t>
        <a:bodyPr/>
        <a:lstStyle/>
        <a:p>
          <a:endParaRPr lang="ru-RU"/>
        </a:p>
      </dgm:t>
    </dgm:pt>
    <dgm:pt modelId="{C0FA86AB-C47B-4DBC-9688-D952B74DA25F}" type="pres">
      <dgm:prSet presAssocID="{934C73DF-99E2-4B5F-A098-673ABE979BF5}" presName="descendantArrow" presStyleCnt="0"/>
      <dgm:spPr/>
    </dgm:pt>
    <dgm:pt modelId="{04CDB6E4-1C9A-4755-8F8D-080E04C59A24}" type="pres">
      <dgm:prSet presAssocID="{40F01B46-3F4A-4046-A7F4-865D84697AED}" presName="childTextArrow" presStyleLbl="fgAccFollowNode1" presStyleIdx="4" presStyleCnt="6" custScaleY="1328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E3E854-FB8C-40E6-9FB0-41A2F24AE92B}" type="pres">
      <dgm:prSet presAssocID="{73D54BB9-582B-4BE9-8F34-C83324EB8999}" presName="childTextArrow" presStyleLbl="fgAccFollowNode1" presStyleIdx="5" presStyleCnt="6" custScaleY="1328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F5096F-1179-492A-A5CB-1B31FFF03598}" type="presOf" srcId="{934C73DF-99E2-4B5F-A098-673ABE979BF5}" destId="{7AAD1E4F-CB53-4CF3-8445-2E15FFFD0400}" srcOrd="1" destOrd="0" presId="urn:microsoft.com/office/officeart/2005/8/layout/process4"/>
    <dgm:cxn modelId="{70197316-6E84-4729-8A69-0662C33AA8C1}" srcId="{934C73DF-99E2-4B5F-A098-673ABE979BF5}" destId="{73D54BB9-582B-4BE9-8F34-C83324EB8999}" srcOrd="1" destOrd="0" parTransId="{656C67BB-E6B8-4470-AF8B-3685F1E07EC4}" sibTransId="{25970699-10D2-4A03-8117-3A7A08F41A7C}"/>
    <dgm:cxn modelId="{92670A5A-9B89-4244-915A-7510B9638E74}" srcId="{617A2625-FCA0-4E04-A768-D5C7F2E2F7CD}" destId="{F1C6E48D-A8A5-46E2-8643-76A7BACEAAD8}" srcOrd="3" destOrd="0" parTransId="{8F7B01F6-5A1F-4772-8047-0A97DDB8DFA7}" sibTransId="{081C5879-6CAE-4F26-953E-C7C3E1D52CC9}"/>
    <dgm:cxn modelId="{3EC79332-3B75-41DD-85B4-64877C82F060}" srcId="{5411F46C-DA62-4328-931A-343002C3D2C9}" destId="{AC1201BC-4011-48F8-9951-F951AAA381E4}" srcOrd="0" destOrd="0" parTransId="{B36AF57A-BDAA-4B32-8663-94FD99100F9E}" sibTransId="{3CF67991-B458-4249-B161-B174223748FD}"/>
    <dgm:cxn modelId="{6B3B4AE7-A8B3-4593-BCC2-2234E5DD380A}" srcId="{F1C6E48D-A8A5-46E2-8643-76A7BACEAAD8}" destId="{059F2E10-587C-43BF-A568-17F21F6DA703}" srcOrd="1" destOrd="0" parTransId="{3CE1AEC3-6FFF-4F1C-B8B1-F0063FE351F8}" sibTransId="{24BB38F0-A65E-4C2F-9750-9BF28732D53D}"/>
    <dgm:cxn modelId="{5F163C6C-86D1-4F4E-9339-0B509C953259}" srcId="{F1C6E48D-A8A5-46E2-8643-76A7BACEAAD8}" destId="{26334B4D-555E-4B4A-9B0D-DCBD1C135BE0}" srcOrd="0" destOrd="0" parTransId="{C668A241-C048-46C1-9734-CCD5C4F69634}" sibTransId="{12CEC9AB-CB15-483F-8332-38A2AD3BA334}"/>
    <dgm:cxn modelId="{75442849-FD5A-472B-AA0D-829EB2D59874}" type="presOf" srcId="{40F01B46-3F4A-4046-A7F4-865D84697AED}" destId="{04CDB6E4-1C9A-4755-8F8D-080E04C59A24}" srcOrd="0" destOrd="0" presId="urn:microsoft.com/office/officeart/2005/8/layout/process4"/>
    <dgm:cxn modelId="{95448EF2-1CF5-4C95-AA76-AA777D3D68CA}" type="presOf" srcId="{26334B4D-555E-4B4A-9B0D-DCBD1C135BE0}" destId="{FC9B1B55-6DA5-4B8F-9B20-3EE94966F0BB}" srcOrd="0" destOrd="0" presId="urn:microsoft.com/office/officeart/2005/8/layout/process4"/>
    <dgm:cxn modelId="{7B598B60-496D-4120-8D99-5FF9255226DF}" type="presOf" srcId="{5411F46C-DA62-4328-931A-343002C3D2C9}" destId="{3805EA1B-9251-4480-9B56-4B1BE31716F1}" srcOrd="0" destOrd="0" presId="urn:microsoft.com/office/officeart/2005/8/layout/process4"/>
    <dgm:cxn modelId="{E044A0A4-F395-4EFC-B7FA-727E122877DE}" type="presOf" srcId="{F1C6E48D-A8A5-46E2-8643-76A7BACEAAD8}" destId="{74362EE4-B3E1-41A1-A70D-F3B5F52CE04A}" srcOrd="1" destOrd="0" presId="urn:microsoft.com/office/officeart/2005/8/layout/process4"/>
    <dgm:cxn modelId="{E4486B64-7BEF-48AE-8E01-AABBB17C912E}" type="presOf" srcId="{AC1201BC-4011-48F8-9951-F951AAA381E4}" destId="{1E121B78-3C0D-42E7-BDC1-299E02BCB93C}" srcOrd="0" destOrd="0" presId="urn:microsoft.com/office/officeart/2005/8/layout/process4"/>
    <dgm:cxn modelId="{3F632FF5-B163-43F8-A9A3-FBEE77F510FA}" srcId="{617A2625-FCA0-4E04-A768-D5C7F2E2F7CD}" destId="{934C73DF-99E2-4B5F-A098-673ABE979BF5}" srcOrd="0" destOrd="0" parTransId="{ABC880C4-9D3F-4F0A-8C99-A5A31D25D250}" sibTransId="{ACCBB5E0-FC57-49C8-AFA2-B22F801E1E05}"/>
    <dgm:cxn modelId="{9B4B3495-6D3D-451B-B3D9-88BCBEDD5A86}" type="presOf" srcId="{617A2625-FCA0-4E04-A768-D5C7F2E2F7CD}" destId="{430C5E44-B754-46F9-9F3B-0B3C9EC6CA14}" srcOrd="0" destOrd="0" presId="urn:microsoft.com/office/officeart/2005/8/layout/process4"/>
    <dgm:cxn modelId="{751C2B57-12A5-461F-8FED-20523D1D3492}" type="presOf" srcId="{059F2E10-587C-43BF-A568-17F21F6DA703}" destId="{D77812C4-2675-4297-A183-5EF727324A71}" srcOrd="0" destOrd="0" presId="urn:microsoft.com/office/officeart/2005/8/layout/process4"/>
    <dgm:cxn modelId="{AD30F37E-20BC-422B-8B45-0F4C3B481938}" srcId="{617A2625-FCA0-4E04-A768-D5C7F2E2F7CD}" destId="{D7D6118E-AB3F-47C1-B9F5-E42048F5528A}" srcOrd="2" destOrd="0" parTransId="{C71A8765-9082-455F-A898-A94E5121C70B}" sibTransId="{E11DF289-7866-44F2-B85A-0BA9A729862B}"/>
    <dgm:cxn modelId="{6787EA8E-F299-4AF1-95DC-C65AD895288B}" type="presOf" srcId="{73D54BB9-582B-4BE9-8F34-C83324EB8999}" destId="{E2E3E854-FB8C-40E6-9FB0-41A2F24AE92B}" srcOrd="0" destOrd="0" presId="urn:microsoft.com/office/officeart/2005/8/layout/process4"/>
    <dgm:cxn modelId="{40303C18-FDEE-4544-A578-DAF6CB83D8E3}" srcId="{934C73DF-99E2-4B5F-A098-673ABE979BF5}" destId="{40F01B46-3F4A-4046-A7F4-865D84697AED}" srcOrd="0" destOrd="0" parTransId="{63150A5E-FDC9-4202-82E1-C5EEB8410D24}" sibTransId="{B6E69B30-7BA5-4A1F-952F-8D11E6C3A4BD}"/>
    <dgm:cxn modelId="{3921B9D0-050E-4BD4-B3E1-02B665C98FAF}" type="presOf" srcId="{D7D6118E-AB3F-47C1-B9F5-E42048F5528A}" destId="{D819F0A8-12B6-495B-8C7F-826ED5E8DAFF}" srcOrd="1" destOrd="0" presId="urn:microsoft.com/office/officeart/2005/8/layout/process4"/>
    <dgm:cxn modelId="{BE59EFBB-0BA8-427C-8E3E-8E47AF41362E}" type="presOf" srcId="{2A110B8F-26F9-4C0B-88A0-B997D83E7780}" destId="{D304C703-BF2C-4F34-A8C3-B43DAE5AFD51}" srcOrd="0" destOrd="0" presId="urn:microsoft.com/office/officeart/2005/8/layout/process4"/>
    <dgm:cxn modelId="{430A29FE-C821-4E17-8F66-F2B6797B8B6F}" srcId="{617A2625-FCA0-4E04-A768-D5C7F2E2F7CD}" destId="{5411F46C-DA62-4328-931A-343002C3D2C9}" srcOrd="1" destOrd="0" parTransId="{0F3BC8DE-55B0-4958-A1BA-60BC85A26FBA}" sibTransId="{602437F3-ED63-44BD-AF9B-09F1DCA8BCD2}"/>
    <dgm:cxn modelId="{4F25254A-E6AC-40CD-AEC2-50E30EC34D9D}" type="presOf" srcId="{934C73DF-99E2-4B5F-A098-673ABE979BF5}" destId="{986523EB-06B3-4535-BDDD-297D66220062}" srcOrd="0" destOrd="0" presId="urn:microsoft.com/office/officeart/2005/8/layout/process4"/>
    <dgm:cxn modelId="{90E3AFA1-1650-4C00-9328-86E5B4F0B806}" type="presOf" srcId="{D7D6118E-AB3F-47C1-B9F5-E42048F5528A}" destId="{A67B7FE4-A1C5-45CA-BDE3-D6471BDAD46C}" srcOrd="0" destOrd="0" presId="urn:microsoft.com/office/officeart/2005/8/layout/process4"/>
    <dgm:cxn modelId="{1ECA0461-57EF-4D2F-BE03-BC2D5D8CBA40}" type="presOf" srcId="{F1C6E48D-A8A5-46E2-8643-76A7BACEAAD8}" destId="{0CC9FA68-3977-4200-B673-F33323C180B7}" srcOrd="0" destOrd="0" presId="urn:microsoft.com/office/officeart/2005/8/layout/process4"/>
    <dgm:cxn modelId="{C392D8BE-B66B-4DCC-8ED7-D341350576AC}" type="presOf" srcId="{5411F46C-DA62-4328-931A-343002C3D2C9}" destId="{39085324-61A7-4143-9DCA-D014A3245AF1}" srcOrd="1" destOrd="0" presId="urn:microsoft.com/office/officeart/2005/8/layout/process4"/>
    <dgm:cxn modelId="{DE8B846E-AB16-4F01-8F8D-6A46DCA5F02B}" srcId="{D7D6118E-AB3F-47C1-B9F5-E42048F5528A}" destId="{2A110B8F-26F9-4C0B-88A0-B997D83E7780}" srcOrd="0" destOrd="0" parTransId="{AAB8C02B-CCFF-4888-B92B-CD3AB9FA7B59}" sibTransId="{8BD27B44-26D0-47C6-86CD-A0BB8FCEC11E}"/>
    <dgm:cxn modelId="{C79DEA12-CD95-466B-9869-9D62DEB90868}" type="presParOf" srcId="{430C5E44-B754-46F9-9F3B-0B3C9EC6CA14}" destId="{78889276-28F4-4F9A-A980-A8598AC4166D}" srcOrd="0" destOrd="0" presId="urn:microsoft.com/office/officeart/2005/8/layout/process4"/>
    <dgm:cxn modelId="{323A67F9-0483-4334-936B-EE7CEC55C30D}" type="presParOf" srcId="{78889276-28F4-4F9A-A980-A8598AC4166D}" destId="{0CC9FA68-3977-4200-B673-F33323C180B7}" srcOrd="0" destOrd="0" presId="urn:microsoft.com/office/officeart/2005/8/layout/process4"/>
    <dgm:cxn modelId="{9BA443E8-B791-4EDA-9FCD-B0837FDE3CBA}" type="presParOf" srcId="{78889276-28F4-4F9A-A980-A8598AC4166D}" destId="{74362EE4-B3E1-41A1-A70D-F3B5F52CE04A}" srcOrd="1" destOrd="0" presId="urn:microsoft.com/office/officeart/2005/8/layout/process4"/>
    <dgm:cxn modelId="{B242B15C-0588-48A0-BE90-4B2567BA6A25}" type="presParOf" srcId="{78889276-28F4-4F9A-A980-A8598AC4166D}" destId="{99FEC977-D2D9-4D86-BF9F-06C0B9309ADD}" srcOrd="2" destOrd="0" presId="urn:microsoft.com/office/officeart/2005/8/layout/process4"/>
    <dgm:cxn modelId="{7B28003A-11B9-466F-B6B0-A93961C4BB49}" type="presParOf" srcId="{99FEC977-D2D9-4D86-BF9F-06C0B9309ADD}" destId="{FC9B1B55-6DA5-4B8F-9B20-3EE94966F0BB}" srcOrd="0" destOrd="0" presId="urn:microsoft.com/office/officeart/2005/8/layout/process4"/>
    <dgm:cxn modelId="{DE2B9CA6-3D15-44A8-A1C4-4EB82791BF09}" type="presParOf" srcId="{99FEC977-D2D9-4D86-BF9F-06C0B9309ADD}" destId="{D77812C4-2675-4297-A183-5EF727324A71}" srcOrd="1" destOrd="0" presId="urn:microsoft.com/office/officeart/2005/8/layout/process4"/>
    <dgm:cxn modelId="{714E0985-1A21-4398-942E-D78137B9A70C}" type="presParOf" srcId="{430C5E44-B754-46F9-9F3B-0B3C9EC6CA14}" destId="{7C264901-BD1E-4EA2-B6D2-7FE844EC5971}" srcOrd="1" destOrd="0" presId="urn:microsoft.com/office/officeart/2005/8/layout/process4"/>
    <dgm:cxn modelId="{CDE4DABC-F95A-4568-92BD-80A7247009D3}" type="presParOf" srcId="{430C5E44-B754-46F9-9F3B-0B3C9EC6CA14}" destId="{CB682C53-4597-4BA3-808C-B73742BA85B0}" srcOrd="2" destOrd="0" presId="urn:microsoft.com/office/officeart/2005/8/layout/process4"/>
    <dgm:cxn modelId="{385C69A7-23D1-442B-8DE0-A43761118413}" type="presParOf" srcId="{CB682C53-4597-4BA3-808C-B73742BA85B0}" destId="{A67B7FE4-A1C5-45CA-BDE3-D6471BDAD46C}" srcOrd="0" destOrd="0" presId="urn:microsoft.com/office/officeart/2005/8/layout/process4"/>
    <dgm:cxn modelId="{8BACD3DA-B1E9-4972-91FF-274EA1B54B06}" type="presParOf" srcId="{CB682C53-4597-4BA3-808C-B73742BA85B0}" destId="{D819F0A8-12B6-495B-8C7F-826ED5E8DAFF}" srcOrd="1" destOrd="0" presId="urn:microsoft.com/office/officeart/2005/8/layout/process4"/>
    <dgm:cxn modelId="{67998556-0A5E-4128-B48A-265F53B4DDFA}" type="presParOf" srcId="{CB682C53-4597-4BA3-808C-B73742BA85B0}" destId="{25F0640C-3803-465E-BCF1-66036407B0B2}" srcOrd="2" destOrd="0" presId="urn:microsoft.com/office/officeart/2005/8/layout/process4"/>
    <dgm:cxn modelId="{95CFB156-43BB-4371-B367-558CE9B9A2D8}" type="presParOf" srcId="{25F0640C-3803-465E-BCF1-66036407B0B2}" destId="{D304C703-BF2C-4F34-A8C3-B43DAE5AFD51}" srcOrd="0" destOrd="0" presId="urn:microsoft.com/office/officeart/2005/8/layout/process4"/>
    <dgm:cxn modelId="{5CB4B88D-BDB1-4F5A-B7F9-E384B8631783}" type="presParOf" srcId="{430C5E44-B754-46F9-9F3B-0B3C9EC6CA14}" destId="{93B4B369-05E2-45AC-A83E-6D77617771F8}" srcOrd="3" destOrd="0" presId="urn:microsoft.com/office/officeart/2005/8/layout/process4"/>
    <dgm:cxn modelId="{FA1CB992-726D-4CE8-B41E-0D556E1EBD85}" type="presParOf" srcId="{430C5E44-B754-46F9-9F3B-0B3C9EC6CA14}" destId="{A27863F9-717C-43A9-96B7-80FB6C899019}" srcOrd="4" destOrd="0" presId="urn:microsoft.com/office/officeart/2005/8/layout/process4"/>
    <dgm:cxn modelId="{13C7CE3F-C111-4530-8579-1FC2A6C2E943}" type="presParOf" srcId="{A27863F9-717C-43A9-96B7-80FB6C899019}" destId="{3805EA1B-9251-4480-9B56-4B1BE31716F1}" srcOrd="0" destOrd="0" presId="urn:microsoft.com/office/officeart/2005/8/layout/process4"/>
    <dgm:cxn modelId="{A46A9231-67B0-49FF-A2D7-2C1C474A6F0D}" type="presParOf" srcId="{A27863F9-717C-43A9-96B7-80FB6C899019}" destId="{39085324-61A7-4143-9DCA-D014A3245AF1}" srcOrd="1" destOrd="0" presId="urn:microsoft.com/office/officeart/2005/8/layout/process4"/>
    <dgm:cxn modelId="{8CB3C4DE-4B5A-4848-B000-E4416417A999}" type="presParOf" srcId="{A27863F9-717C-43A9-96B7-80FB6C899019}" destId="{E4FFB043-3E02-40EC-B7D5-22658DF052D2}" srcOrd="2" destOrd="0" presId="urn:microsoft.com/office/officeart/2005/8/layout/process4"/>
    <dgm:cxn modelId="{E57E95B3-3FF7-4AD8-944D-600E3BEF2030}" type="presParOf" srcId="{E4FFB043-3E02-40EC-B7D5-22658DF052D2}" destId="{1E121B78-3C0D-42E7-BDC1-299E02BCB93C}" srcOrd="0" destOrd="0" presId="urn:microsoft.com/office/officeart/2005/8/layout/process4"/>
    <dgm:cxn modelId="{D6828C64-965D-44B6-96A6-72B7416A02B7}" type="presParOf" srcId="{430C5E44-B754-46F9-9F3B-0B3C9EC6CA14}" destId="{4E580B94-8C7B-4CD6-AD1C-7AB75C4D07E3}" srcOrd="5" destOrd="0" presId="urn:microsoft.com/office/officeart/2005/8/layout/process4"/>
    <dgm:cxn modelId="{EE8A7235-22B2-41B9-A9DA-74B1E6D05C02}" type="presParOf" srcId="{430C5E44-B754-46F9-9F3B-0B3C9EC6CA14}" destId="{453CDB7C-D29B-4E52-992F-88DFC8EB79AD}" srcOrd="6" destOrd="0" presId="urn:microsoft.com/office/officeart/2005/8/layout/process4"/>
    <dgm:cxn modelId="{0181CD1D-2782-40AC-8D56-29A7CBA41C2F}" type="presParOf" srcId="{453CDB7C-D29B-4E52-992F-88DFC8EB79AD}" destId="{986523EB-06B3-4535-BDDD-297D66220062}" srcOrd="0" destOrd="0" presId="urn:microsoft.com/office/officeart/2005/8/layout/process4"/>
    <dgm:cxn modelId="{080AA9C1-911F-4377-BD70-8DC6F787B1E9}" type="presParOf" srcId="{453CDB7C-D29B-4E52-992F-88DFC8EB79AD}" destId="{7AAD1E4F-CB53-4CF3-8445-2E15FFFD0400}" srcOrd="1" destOrd="0" presId="urn:microsoft.com/office/officeart/2005/8/layout/process4"/>
    <dgm:cxn modelId="{8106E2E4-CA20-49A1-8393-5D9A5FA585BF}" type="presParOf" srcId="{453CDB7C-D29B-4E52-992F-88DFC8EB79AD}" destId="{C0FA86AB-C47B-4DBC-9688-D952B74DA25F}" srcOrd="2" destOrd="0" presId="urn:microsoft.com/office/officeart/2005/8/layout/process4"/>
    <dgm:cxn modelId="{F81C80FD-88CB-44B9-A834-621C27CCAAB9}" type="presParOf" srcId="{C0FA86AB-C47B-4DBC-9688-D952B74DA25F}" destId="{04CDB6E4-1C9A-4755-8F8D-080E04C59A24}" srcOrd="0" destOrd="0" presId="urn:microsoft.com/office/officeart/2005/8/layout/process4"/>
    <dgm:cxn modelId="{B90DE07E-4BE7-46D0-A11E-151037DEC8D7}" type="presParOf" srcId="{C0FA86AB-C47B-4DBC-9688-D952B74DA25F}" destId="{E2E3E854-FB8C-40E6-9FB0-41A2F24AE92B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51162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7625" y="0"/>
            <a:ext cx="2951162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3862" y="1243012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1037" y="4784725"/>
            <a:ext cx="5448300" cy="391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4037"/>
            <a:ext cx="2951162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7625" y="9444037"/>
            <a:ext cx="2951162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2880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76;g1fa1abc381b_3_0:notes">
            <a:extLst>
              <a:ext uri="{FF2B5EF4-FFF2-40B4-BE49-F238E27FC236}">
                <a16:creationId xmlns="" xmlns:a16="http://schemas.microsoft.com/office/drawing/2014/main" id="{C46CB876-4449-988F-3E77-324E92290BF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423863" y="1243013"/>
            <a:ext cx="5962650" cy="3354387"/>
          </a:xfrm>
          <a:noFill/>
          <a:ln w="9525">
            <a:miter lim="800000"/>
            <a:headEnd/>
            <a:tailEnd/>
          </a:ln>
        </p:spPr>
      </p:sp>
      <p:sp>
        <p:nvSpPr>
          <p:cNvPr id="7171" name="Google Shape;77;g1fa1abc381b_3_0:notes">
            <a:extLst>
              <a:ext uri="{FF2B5EF4-FFF2-40B4-BE49-F238E27FC236}">
                <a16:creationId xmlns="" xmlns:a16="http://schemas.microsoft.com/office/drawing/2014/main" id="{7D07DC7C-7CD1-8789-0102-4518496EAF4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2" name="Google Shape;78;g1fa1abc381b_3_0:notes">
            <a:extLst>
              <a:ext uri="{FF2B5EF4-FFF2-40B4-BE49-F238E27FC236}">
                <a16:creationId xmlns="" xmlns:a16="http://schemas.microsoft.com/office/drawing/2014/main" id="{2D6989FD-C274-A2DB-D5BC-4D372D987C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1363" indent="-284163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1413" indent="-227013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598613" indent="-227013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5813" indent="-227013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32898816-7B2F-4FE8-A5BC-EF6B98F59634}" type="slidenum">
              <a:rPr lang="ru-RU" altLang="ru-RU"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1</a:t>
            </a:fld>
            <a:endParaRPr lang="ru-RU" altLang="ru-RU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719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1243013"/>
            <a:ext cx="5962650" cy="3354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SzPts val="1400"/>
            </a:pPr>
            <a:endParaRPr lang="ru-RU" altLang="ru-RU" sz="1800" smtClean="0">
              <a:latin typeface="Arial" charset="0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spcFirstLastPara="1">
            <a:no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fld id="{81BC7A51-E66F-4B58-A34E-91F1B55E3571}" type="slidenum">
              <a:rPr lang="ru-RU" altLang="ru-RU"/>
              <a:pPr>
                <a:buFont typeface="Arial" panose="020B0604020202020204" pitchFamily="34" charset="0"/>
                <a:buNone/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1428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2650" cy="3354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24B7F84-4728-4650-A36C-21B17E57B67B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1662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2650" cy="3354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151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2650" cy="3354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24B7F84-4728-4650-A36C-21B17E57B67B}" type="slidenum">
              <a:rPr lang="ru-RU" altLang="ru-RU" smtClean="0"/>
              <a:pPr>
                <a:defRPr/>
              </a:pPr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9499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8;p14">
            <a:extLst>
              <a:ext uri="{FF2B5EF4-FFF2-40B4-BE49-F238E27FC236}">
                <a16:creationId xmlns="" xmlns:a16="http://schemas.microsoft.com/office/drawing/2014/main" id="{E2FF8B87-06E8-5CA4-9BB7-E202C536341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19;p14">
            <a:extLst>
              <a:ext uri="{FF2B5EF4-FFF2-40B4-BE49-F238E27FC236}">
                <a16:creationId xmlns="" xmlns:a16="http://schemas.microsoft.com/office/drawing/2014/main" id="{9FEAEF06-EBBC-1E7E-1A6D-BA802DB762B0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11409363" y="6332538"/>
            <a:ext cx="731837" cy="525462"/>
          </a:xfrm>
        </p:spPr>
        <p:txBody>
          <a:bodyPr/>
          <a:lstStyle>
            <a:lvl1pPr>
              <a:buSzPts val="1300"/>
              <a:defRPr sz="13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578F15F-6D39-4EBD-A74D-6F1EEB873F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4159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7EF9-56FF-4C8E-BFD5-CD2E37DDAE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539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28FC-352E-46C4-AD3A-8B20FBF9EBB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069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49623-A690-42BD-A013-1938AE977EB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919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6701-F378-481A-A6E2-BED62D603AE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568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4975-D746-4F20-B802-B2F449ED0E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7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5E1A2-D316-4ECB-8DEF-7625A1BD44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38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6;p13">
            <a:extLst>
              <a:ext uri="{FF2B5EF4-FFF2-40B4-BE49-F238E27FC236}">
                <a16:creationId xmlns="" xmlns:a16="http://schemas.microsoft.com/office/drawing/2014/main" id="{9D2EDDFB-06F6-597B-6788-256AA3EB2CE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247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6B40C910-2C8B-6685-5069-3B8BBA614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C3995-3C82-41D0-A041-E21D193C29E0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C10C1632-BFBF-A4A6-1D37-4A52DE3FA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FF14103F-CA35-4C7A-530B-17976EC2C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4DFC-5D0B-44AB-A6C4-AF08DD917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07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FDB42F-0479-1204-4B96-B79ED92FA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98F6ABF-975D-291C-D9B5-2294ADDCD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9C19CD6-06B1-9C3E-DFD8-34FE36F6C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0E73-85D4-4C49-8CC3-1DAAE6062FFC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7BF38CF-FF7D-ED33-EE19-4AE171229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276FA0C-3FD9-ECC0-2C84-EE2C75D41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E2D8-A876-413E-8754-CFD3BEE13D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76881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747A-2F9E-4E50-8B3F-44D9A8C679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152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87D5-5520-4233-8197-7FD5606E762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093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D233-813A-4CA0-90F2-698E470CEEA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62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7F89-C877-4B8E-ACFB-0B86CE5E563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941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C67B8-1BCF-4B51-91C6-6BA8EDB78F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012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sldNum" idx="12"/>
          </p:nvPr>
        </p:nvSpPr>
        <p:spPr>
          <a:xfrm>
            <a:off x="11409362" y="6332537"/>
            <a:ext cx="731837" cy="525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transition>
    <p:push/>
  </p:transition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F8BDE014-DE32-4FB8-B764-4E32C8A39699}" type="datetime1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buClrTx/>
                <a:buFontTx/>
                <a:buNone/>
              </a:pPr>
              <a:t>20.10.2023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ru-RU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87B9CBA1-B698-4BC5-BF9A-E2A824C4F519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buClrTx/>
                <a:buFontTx/>
                <a:buNone/>
              </a:pPr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49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oogle Shape;80;g1fa1abc381b_3_0">
            <a:extLst>
              <a:ext uri="{FF2B5EF4-FFF2-40B4-BE49-F238E27FC236}">
                <a16:creationId xmlns="" xmlns:a16="http://schemas.microsoft.com/office/drawing/2014/main" id="{C66A63EF-3761-FB97-227C-F8E6475BE97F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034337" y="1560513"/>
            <a:ext cx="1662113" cy="1639888"/>
            <a:chOff x="464266" y="2731227"/>
            <a:chExt cx="969424" cy="933028"/>
          </a:xfrm>
        </p:grpSpPr>
        <p:sp>
          <p:nvSpPr>
            <p:cNvPr id="6166" name="Google Shape;81;g1fa1abc381b_3_0">
              <a:extLst>
                <a:ext uri="{FF2B5EF4-FFF2-40B4-BE49-F238E27FC236}">
                  <a16:creationId xmlns="" xmlns:a16="http://schemas.microsoft.com/office/drawing/2014/main" id="{CAE57BA7-D8C7-3512-C07C-D0614F1CB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66" y="273122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  <p:sp>
          <p:nvSpPr>
            <p:cNvPr id="6167" name="Google Shape;82;g1fa1abc381b_3_0">
              <a:extLst>
                <a:ext uri="{FF2B5EF4-FFF2-40B4-BE49-F238E27FC236}">
                  <a16:creationId xmlns="" xmlns:a16="http://schemas.microsoft.com/office/drawing/2014/main" id="{6AB3ADBF-2EDD-2BD8-621F-9FA62B6B5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438" y="273122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  <p:sp>
          <p:nvSpPr>
            <p:cNvPr id="6168" name="Google Shape;83;g1fa1abc381b_3_0">
              <a:extLst>
                <a:ext uri="{FF2B5EF4-FFF2-40B4-BE49-F238E27FC236}">
                  <a16:creationId xmlns="" xmlns:a16="http://schemas.microsoft.com/office/drawing/2014/main" id="{62E4E223-1BA9-473C-3702-494DD3642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66" y="318976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  <p:sp>
          <p:nvSpPr>
            <p:cNvPr id="6169" name="Google Shape;84;g1fa1abc381b_3_0">
              <a:extLst>
                <a:ext uri="{FF2B5EF4-FFF2-40B4-BE49-F238E27FC236}">
                  <a16:creationId xmlns="" xmlns:a16="http://schemas.microsoft.com/office/drawing/2014/main" id="{75201A66-686C-1DEE-02EC-388DDBC22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439" y="318976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</p:grpSp>
      <p:grpSp>
        <p:nvGrpSpPr>
          <p:cNvPr id="6147" name="Google Shape;85;g1fa1abc381b_3_0">
            <a:extLst>
              <a:ext uri="{FF2B5EF4-FFF2-40B4-BE49-F238E27FC236}">
                <a16:creationId xmlns="" xmlns:a16="http://schemas.microsoft.com/office/drawing/2014/main" id="{77DE3585-A4AE-CB23-474E-BB50653A856B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63600" y="1636713"/>
            <a:ext cx="1662113" cy="1639887"/>
            <a:chOff x="464266" y="2731227"/>
            <a:chExt cx="969424" cy="933028"/>
          </a:xfrm>
        </p:grpSpPr>
        <p:sp>
          <p:nvSpPr>
            <p:cNvPr id="6162" name="Google Shape;86;g1fa1abc381b_3_0">
              <a:extLst>
                <a:ext uri="{FF2B5EF4-FFF2-40B4-BE49-F238E27FC236}">
                  <a16:creationId xmlns="" xmlns:a16="http://schemas.microsoft.com/office/drawing/2014/main" id="{B54561F9-CDF3-B571-3AFB-7406329A2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66" y="273122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  <p:sp>
          <p:nvSpPr>
            <p:cNvPr id="6163" name="Google Shape;87;g1fa1abc381b_3_0">
              <a:extLst>
                <a:ext uri="{FF2B5EF4-FFF2-40B4-BE49-F238E27FC236}">
                  <a16:creationId xmlns="" xmlns:a16="http://schemas.microsoft.com/office/drawing/2014/main" id="{0394D5CC-F244-8FEC-C263-61123C90B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438" y="273122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  <p:sp>
          <p:nvSpPr>
            <p:cNvPr id="6164" name="Google Shape;88;g1fa1abc381b_3_0">
              <a:extLst>
                <a:ext uri="{FF2B5EF4-FFF2-40B4-BE49-F238E27FC236}">
                  <a16:creationId xmlns="" xmlns:a16="http://schemas.microsoft.com/office/drawing/2014/main" id="{CBF16EF9-67A8-B871-A93B-D14B9FC15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66" y="318976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  <p:sp>
          <p:nvSpPr>
            <p:cNvPr id="6165" name="Google Shape;89;g1fa1abc381b_3_0">
              <a:extLst>
                <a:ext uri="{FF2B5EF4-FFF2-40B4-BE49-F238E27FC236}">
                  <a16:creationId xmlns="" xmlns:a16="http://schemas.microsoft.com/office/drawing/2014/main" id="{1C4AFDC2-1855-18B4-9538-C905FC7E6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439" y="318976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</p:grpSp>
      <p:grpSp>
        <p:nvGrpSpPr>
          <p:cNvPr id="6148" name="Google Shape;90;g1fa1abc381b_3_0">
            <a:extLst>
              <a:ext uri="{FF2B5EF4-FFF2-40B4-BE49-F238E27FC236}">
                <a16:creationId xmlns="" xmlns:a16="http://schemas.microsoft.com/office/drawing/2014/main" id="{14CA0150-C88E-97DA-823D-FDD014B4F968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505075" y="1636713"/>
            <a:ext cx="1662113" cy="1639887"/>
            <a:chOff x="464266" y="2731227"/>
            <a:chExt cx="969424" cy="933028"/>
          </a:xfrm>
        </p:grpSpPr>
        <p:sp>
          <p:nvSpPr>
            <p:cNvPr id="6158" name="Google Shape;91;g1fa1abc381b_3_0">
              <a:extLst>
                <a:ext uri="{FF2B5EF4-FFF2-40B4-BE49-F238E27FC236}">
                  <a16:creationId xmlns="" xmlns:a16="http://schemas.microsoft.com/office/drawing/2014/main" id="{526DCAB4-3B38-7792-83CB-75707780D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66" y="273122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  <p:sp>
          <p:nvSpPr>
            <p:cNvPr id="6159" name="Google Shape;92;g1fa1abc381b_3_0">
              <a:extLst>
                <a:ext uri="{FF2B5EF4-FFF2-40B4-BE49-F238E27FC236}">
                  <a16:creationId xmlns="" xmlns:a16="http://schemas.microsoft.com/office/drawing/2014/main" id="{BE5199FF-75D5-E2C4-3AA9-F80614FD6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438" y="273122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  <p:sp>
          <p:nvSpPr>
            <p:cNvPr id="6160" name="Google Shape;93;g1fa1abc381b_3_0">
              <a:extLst>
                <a:ext uri="{FF2B5EF4-FFF2-40B4-BE49-F238E27FC236}">
                  <a16:creationId xmlns="" xmlns:a16="http://schemas.microsoft.com/office/drawing/2014/main" id="{9AEA3730-4E21-EA1E-B4D1-53D5A393F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66" y="318976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  <p:sp>
          <p:nvSpPr>
            <p:cNvPr id="6161" name="Google Shape;94;g1fa1abc381b_3_0">
              <a:extLst>
                <a:ext uri="{FF2B5EF4-FFF2-40B4-BE49-F238E27FC236}">
                  <a16:creationId xmlns="" xmlns:a16="http://schemas.microsoft.com/office/drawing/2014/main" id="{BE755EF5-B016-20A2-3D2A-842E8201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439" y="318976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</p:grpSp>
      <p:sp>
        <p:nvSpPr>
          <p:cNvPr id="6150" name="Google Shape;96;g1fa1abc381b_3_0">
            <a:extLst>
              <a:ext uri="{FF2B5EF4-FFF2-40B4-BE49-F238E27FC236}">
                <a16:creationId xmlns="" xmlns:a16="http://schemas.microsoft.com/office/drawing/2014/main" id="{474C0AA2-DBC4-CEBD-6DB4-F2AAE62CF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5" y="561975"/>
            <a:ext cx="11423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1600"/>
            </a:pPr>
            <a:r>
              <a:rPr lang="ru-RU" altLang="ru-RU" sz="1600" b="1" dirty="0">
                <a:solidFill>
                  <a:srgbClr val="FFFFFF"/>
                </a:solidFill>
              </a:rPr>
              <a:t>НАЦИОНАЛЬНЫЙ ИНСТИТУТ ГАРМОНИЧНОГО РАЗВИТИЯ ЧЕЛОВЕКА </a:t>
            </a:r>
            <a:endParaRPr lang="ru-RU" altLang="ru-RU" dirty="0"/>
          </a:p>
        </p:txBody>
      </p:sp>
      <p:sp>
        <p:nvSpPr>
          <p:cNvPr id="6151" name="Google Shape;97;g1fa1abc381b_3_0">
            <a:extLst>
              <a:ext uri="{FF2B5EF4-FFF2-40B4-BE49-F238E27FC236}">
                <a16:creationId xmlns="" xmlns:a16="http://schemas.microsoft.com/office/drawing/2014/main" id="{A532D1E9-8A0B-53A7-9485-F5B9CEDDC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5713" y="6072188"/>
            <a:ext cx="20605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buSzPts val="1100"/>
            </a:pPr>
            <a:r>
              <a:rPr lang="ru-RU" altLang="ru-RU" sz="1100" b="1" dirty="0">
                <a:solidFill>
                  <a:srgbClr val="FFFFFF"/>
                </a:solidFill>
              </a:rPr>
              <a:t>Алматы 2023 год</a:t>
            </a:r>
            <a:endParaRPr lang="ru-RU" altLang="ru-RU" sz="1200" b="1" dirty="0">
              <a:solidFill>
                <a:srgbClr val="FFFFFF"/>
              </a:solidFill>
            </a:endParaRPr>
          </a:p>
        </p:txBody>
      </p:sp>
      <p:grpSp>
        <p:nvGrpSpPr>
          <p:cNvPr id="6152" name="Google Shape;99;g1fa1abc381b_3_0">
            <a:extLst>
              <a:ext uri="{FF2B5EF4-FFF2-40B4-BE49-F238E27FC236}">
                <a16:creationId xmlns="" xmlns:a16="http://schemas.microsoft.com/office/drawing/2014/main" id="{9641D7D8-95B9-95EB-9797-4DADF6F54F27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9677400" y="1560513"/>
            <a:ext cx="1662113" cy="1639887"/>
            <a:chOff x="464266" y="2731227"/>
            <a:chExt cx="969424" cy="933028"/>
          </a:xfrm>
        </p:grpSpPr>
        <p:sp>
          <p:nvSpPr>
            <p:cNvPr id="6154" name="Google Shape;100;g1fa1abc381b_3_0">
              <a:extLst>
                <a:ext uri="{FF2B5EF4-FFF2-40B4-BE49-F238E27FC236}">
                  <a16:creationId xmlns="" xmlns:a16="http://schemas.microsoft.com/office/drawing/2014/main" id="{E49408E5-2C29-F798-3254-95D496488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438" y="273122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  <p:sp>
          <p:nvSpPr>
            <p:cNvPr id="6155" name="Google Shape;101;g1fa1abc381b_3_0">
              <a:extLst>
                <a:ext uri="{FF2B5EF4-FFF2-40B4-BE49-F238E27FC236}">
                  <a16:creationId xmlns="" xmlns:a16="http://schemas.microsoft.com/office/drawing/2014/main" id="{9C3BA377-05BF-9148-8F4A-3212B635F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66" y="318976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  <p:sp>
          <p:nvSpPr>
            <p:cNvPr id="6156" name="Google Shape;102;g1fa1abc381b_3_0">
              <a:extLst>
                <a:ext uri="{FF2B5EF4-FFF2-40B4-BE49-F238E27FC236}">
                  <a16:creationId xmlns="" xmlns:a16="http://schemas.microsoft.com/office/drawing/2014/main" id="{34A44C02-1B76-CC46-13AD-33022BAA4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439" y="318976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  <p:sp>
          <p:nvSpPr>
            <p:cNvPr id="6157" name="Google Shape;103;g1fa1abc381b_3_0">
              <a:extLst>
                <a:ext uri="{FF2B5EF4-FFF2-40B4-BE49-F238E27FC236}">
                  <a16:creationId xmlns="" xmlns:a16="http://schemas.microsoft.com/office/drawing/2014/main" id="{4A710818-9062-0FD8-AF08-DD7CE4D0E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66" y="273122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</p:grpSp>
      <p:pic>
        <p:nvPicPr>
          <p:cNvPr id="6153" name="Рисунок 3">
            <a:extLst>
              <a:ext uri="{FF2B5EF4-FFF2-40B4-BE49-F238E27FC236}">
                <a16:creationId xmlns="" xmlns:a16="http://schemas.microsoft.com/office/drawing/2014/main" id="{5118BCD5-6CBF-A7CE-7A14-5CA918EA1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350" y="1374775"/>
            <a:ext cx="2216150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Google Shape;33;p1">
            <a:extLst>
              <a:ext uri="{FF2B5EF4-FFF2-40B4-BE49-F238E27FC236}">
                <a16:creationId xmlns="" xmlns:a16="http://schemas.microsoft.com/office/drawing/2014/main" id="{F2824AA6-FE29-29C0-47C5-63513AAA7CDD}"/>
              </a:ext>
            </a:extLst>
          </p:cNvPr>
          <p:cNvSpPr txBox="1"/>
          <p:nvPr/>
        </p:nvSpPr>
        <p:spPr>
          <a:xfrm>
            <a:off x="1740781" y="3924300"/>
            <a:ext cx="8781691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Центр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 педагогической поддержки родителей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55734" y="1651282"/>
            <a:ext cx="56980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Tx/>
              <a:buFontTx/>
              <a:buNone/>
            </a:pPr>
            <a:endParaRPr lang="ru-RU" sz="16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608" y="0"/>
            <a:ext cx="1189939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ru-RU" kern="1200" dirty="0">
                <a:solidFill>
                  <a:prstClr val="black"/>
                </a:solidFill>
                <a:latin typeface="Calibri"/>
              </a:rPr>
              <a:t>АНКЕТА №1</a:t>
            </a:r>
          </a:p>
          <a:p>
            <a:pPr>
              <a:buClrTx/>
              <a:buFontTx/>
              <a:buNone/>
            </a:pPr>
            <a:r>
              <a:rPr lang="ru-RU" kern="1200" dirty="0">
                <a:solidFill>
                  <a:prstClr val="black"/>
                </a:solidFill>
                <a:latin typeface="Calibri"/>
              </a:rPr>
              <a:t>Определение потребности родителей в психолого-педагогических знаниях </a:t>
            </a:r>
          </a:p>
          <a:p>
            <a:pPr>
              <a:buClrTx/>
              <a:buFontTx/>
              <a:buNone/>
            </a:pPr>
            <a:endParaRPr lang="ru-RU" kern="1200" dirty="0">
              <a:solidFill>
                <a:prstClr val="black"/>
              </a:solidFill>
              <a:latin typeface="Calibri"/>
            </a:endParaRPr>
          </a:p>
          <a:p>
            <a:pPr>
              <a:buClrTx/>
              <a:buFontTx/>
              <a:buNone/>
            </a:pPr>
            <a:r>
              <a:rPr lang="ru-RU" kern="1200" dirty="0">
                <a:solidFill>
                  <a:prstClr val="black"/>
                </a:solidFill>
                <a:latin typeface="Calibri"/>
              </a:rPr>
              <a:t>1.	Укажите класс, в котором учится Ваш ребенок. (Если в семье несколько школьников, укажите их классы)</a:t>
            </a:r>
          </a:p>
          <a:p>
            <a:pPr>
              <a:buClrTx/>
              <a:buFontTx/>
              <a:buNone/>
            </a:pPr>
            <a:r>
              <a:rPr lang="ru-RU" kern="12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ru-RU" kern="1200" dirty="0">
                <a:solidFill>
                  <a:prstClr val="black"/>
                </a:solidFill>
                <a:latin typeface="Calibri"/>
              </a:rPr>
              <a:t>.	</a:t>
            </a:r>
            <a:r>
              <a:rPr lang="ru-RU" b="1" kern="1200" dirty="0">
                <a:solidFill>
                  <a:prstClr val="black"/>
                </a:solidFill>
                <a:latin typeface="Calibri"/>
              </a:rPr>
              <a:t>Оцените уровень сложности для Вас каждого из направлений воспитания по пятибалльной шкале. (Цифра «1» – самое сложное, на Ваш взгляд, направление, а цифра «5» – самое легкое).</a:t>
            </a:r>
          </a:p>
          <a:p>
            <a:pPr>
              <a:buClrTx/>
              <a:buFontTx/>
              <a:buNone/>
            </a:pPr>
            <a:r>
              <a:rPr lang="ru-RU" kern="1200" dirty="0">
                <a:solidFill>
                  <a:prstClr val="black"/>
                </a:solidFill>
                <a:latin typeface="Calibri"/>
              </a:rPr>
              <a:t>●	интеллектуальное воспитание;</a:t>
            </a:r>
          </a:p>
          <a:p>
            <a:pPr>
              <a:buClrTx/>
              <a:buFontTx/>
              <a:buNone/>
            </a:pPr>
            <a:r>
              <a:rPr lang="ru-RU" kern="1200" dirty="0">
                <a:solidFill>
                  <a:prstClr val="black"/>
                </a:solidFill>
                <a:latin typeface="Calibri"/>
              </a:rPr>
              <a:t>●	национальное воспитание;</a:t>
            </a:r>
          </a:p>
          <a:p>
            <a:pPr>
              <a:buClrTx/>
              <a:buFontTx/>
              <a:buNone/>
            </a:pPr>
            <a:r>
              <a:rPr lang="ru-RU" kern="1200" dirty="0">
                <a:solidFill>
                  <a:prstClr val="black"/>
                </a:solidFill>
                <a:latin typeface="Calibri"/>
              </a:rPr>
              <a:t>●	нравственно-духовное воспитание;</a:t>
            </a:r>
          </a:p>
          <a:p>
            <a:pPr>
              <a:buClrTx/>
              <a:buFontTx/>
              <a:buNone/>
            </a:pPr>
            <a:r>
              <a:rPr lang="ru-RU" kern="1200" dirty="0">
                <a:solidFill>
                  <a:prstClr val="black"/>
                </a:solidFill>
                <a:latin typeface="Calibri"/>
              </a:rPr>
              <a:t>●	патриотическое воспитание;</a:t>
            </a:r>
          </a:p>
          <a:p>
            <a:pPr>
              <a:buClrTx/>
              <a:buFontTx/>
              <a:buNone/>
            </a:pPr>
            <a:r>
              <a:rPr lang="ru-RU" kern="1200" dirty="0">
                <a:solidFill>
                  <a:prstClr val="black"/>
                </a:solidFill>
                <a:latin typeface="Calibri"/>
              </a:rPr>
              <a:t>●	правовое воспитание;</a:t>
            </a:r>
          </a:p>
          <a:p>
            <a:pPr>
              <a:buClrTx/>
              <a:buFontTx/>
              <a:buNone/>
            </a:pPr>
            <a:r>
              <a:rPr lang="ru-RU" kern="1200" dirty="0">
                <a:solidFill>
                  <a:prstClr val="black"/>
                </a:solidFill>
                <a:latin typeface="Calibri"/>
              </a:rPr>
              <a:t>●	трудовое воспитание;</a:t>
            </a:r>
          </a:p>
          <a:p>
            <a:pPr>
              <a:buClrTx/>
              <a:buFontTx/>
              <a:buNone/>
            </a:pPr>
            <a:r>
              <a:rPr lang="ru-RU" kern="1200" dirty="0">
                <a:solidFill>
                  <a:prstClr val="black"/>
                </a:solidFill>
                <a:latin typeface="Calibri"/>
              </a:rPr>
              <a:t>●	физическое воспитание;</a:t>
            </a:r>
          </a:p>
          <a:p>
            <a:pPr>
              <a:buClrTx/>
              <a:buFontTx/>
              <a:buNone/>
            </a:pPr>
            <a:r>
              <a:rPr lang="ru-RU" kern="1200" dirty="0">
                <a:solidFill>
                  <a:prstClr val="black"/>
                </a:solidFill>
                <a:latin typeface="Calibri"/>
              </a:rPr>
              <a:t>●	экологическое воспитание;</a:t>
            </a:r>
          </a:p>
          <a:p>
            <a:pPr>
              <a:buClrTx/>
              <a:buFontTx/>
              <a:buNone/>
            </a:pPr>
            <a:r>
              <a:rPr lang="ru-RU" kern="1200" dirty="0">
                <a:solidFill>
                  <a:prstClr val="black"/>
                </a:solidFill>
                <a:latin typeface="Calibri"/>
              </a:rPr>
              <a:t>●	эмоциональное воспитание;</a:t>
            </a:r>
          </a:p>
          <a:p>
            <a:pPr>
              <a:buClrTx/>
              <a:buFontTx/>
              <a:buNone/>
            </a:pPr>
            <a:r>
              <a:rPr lang="ru-RU" kern="1200" dirty="0">
                <a:solidFill>
                  <a:prstClr val="black"/>
                </a:solidFill>
                <a:latin typeface="Calibri"/>
              </a:rPr>
              <a:t>●	эстетическое воспитание.</a:t>
            </a:r>
          </a:p>
          <a:p>
            <a:pPr>
              <a:buClrTx/>
              <a:buFontTx/>
              <a:buNone/>
            </a:pPr>
            <a:r>
              <a:rPr lang="ru-RU" kern="12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ru-RU" kern="1200" dirty="0">
                <a:solidFill>
                  <a:prstClr val="black"/>
                </a:solidFill>
                <a:latin typeface="Calibri"/>
              </a:rPr>
              <a:t>.	</a:t>
            </a:r>
            <a:r>
              <a:rPr lang="ru-RU" b="1" kern="1200" dirty="0">
                <a:solidFill>
                  <a:prstClr val="black"/>
                </a:solidFill>
                <a:latin typeface="Calibri"/>
              </a:rPr>
              <a:t>Какие вопросы в воспитании ребенка Вас волнуют? (Можно выбрать несколько ответов).</a:t>
            </a:r>
          </a:p>
          <a:p>
            <a:pPr>
              <a:buClrTx/>
              <a:buFontTx/>
              <a:buNone/>
            </a:pPr>
            <a:r>
              <a:rPr lang="ru-RU" kern="1200" dirty="0">
                <a:solidFill>
                  <a:prstClr val="black"/>
                </a:solidFill>
                <a:latin typeface="Calibri"/>
              </a:rPr>
              <a:t>●	Как предотвратить суицид</a:t>
            </a:r>
          </a:p>
          <a:p>
            <a:pPr>
              <a:buClrTx/>
              <a:buFontTx/>
              <a:buNone/>
            </a:pPr>
            <a:r>
              <a:rPr lang="ru-RU" kern="1200" dirty="0">
                <a:solidFill>
                  <a:prstClr val="black"/>
                </a:solidFill>
                <a:latin typeface="Calibri"/>
              </a:rPr>
              <a:t>●	как предотвратить травлю ребенка в школе сверстниками</a:t>
            </a:r>
          </a:p>
          <a:p>
            <a:pPr>
              <a:buClrTx/>
              <a:buFontTx/>
              <a:buNone/>
            </a:pPr>
            <a:r>
              <a:rPr lang="ru-RU" kern="1200" dirty="0">
                <a:solidFill>
                  <a:prstClr val="black"/>
                </a:solidFill>
                <a:latin typeface="Calibri"/>
              </a:rPr>
              <a:t>●	как предотвратить интернет-зависимость</a:t>
            </a:r>
          </a:p>
          <a:p>
            <a:pPr>
              <a:buClrTx/>
              <a:buFontTx/>
              <a:buNone/>
            </a:pPr>
            <a:r>
              <a:rPr lang="ru-RU" kern="1200" dirty="0">
                <a:solidFill>
                  <a:prstClr val="black"/>
                </a:solidFill>
                <a:latin typeface="Calibri"/>
              </a:rPr>
              <a:t>●	как улучшить взаимоотношения с ребенком</a:t>
            </a:r>
          </a:p>
          <a:p>
            <a:pPr>
              <a:buClrTx/>
              <a:buFontTx/>
              <a:buNone/>
            </a:pPr>
            <a:r>
              <a:rPr lang="ru-RU" kern="1200" dirty="0">
                <a:solidFill>
                  <a:prstClr val="black"/>
                </a:solidFill>
                <a:latin typeface="Calibri"/>
              </a:rPr>
              <a:t>●	как научить ребенка регулировать эмоции</a:t>
            </a:r>
          </a:p>
          <a:p>
            <a:pPr>
              <a:buClrTx/>
              <a:buFontTx/>
              <a:buNone/>
            </a:pPr>
            <a:r>
              <a:rPr lang="ru-RU" kern="1200" dirty="0">
                <a:solidFill>
                  <a:prstClr val="black"/>
                </a:solidFill>
                <a:latin typeface="Calibri"/>
              </a:rPr>
              <a:t>●	как помочь ребенку в его социализации</a:t>
            </a:r>
          </a:p>
          <a:p>
            <a:pPr>
              <a:buClrTx/>
              <a:buFontTx/>
              <a:buNone/>
            </a:pPr>
            <a:r>
              <a:rPr lang="ru-RU" kern="1200" dirty="0">
                <a:solidFill>
                  <a:prstClr val="black"/>
                </a:solidFill>
                <a:latin typeface="Calibri"/>
              </a:rPr>
              <a:t>●	как научить ребенка вести здоровый образ жизни</a:t>
            </a:r>
          </a:p>
          <a:p>
            <a:pPr>
              <a:buClrTx/>
              <a:buFontTx/>
              <a:buNone/>
            </a:pPr>
            <a:r>
              <a:rPr lang="ru-RU" kern="1200" dirty="0">
                <a:solidFill>
                  <a:prstClr val="black"/>
                </a:solidFill>
                <a:latin typeface="Calibri"/>
              </a:rPr>
              <a:t>●	как помочь ребенку в обучении</a:t>
            </a:r>
          </a:p>
          <a:p>
            <a:pPr>
              <a:buClrTx/>
              <a:buFontTx/>
              <a:buNone/>
            </a:pPr>
            <a:r>
              <a:rPr lang="ru-RU" kern="1200" dirty="0">
                <a:solidFill>
                  <a:prstClr val="black"/>
                </a:solidFill>
                <a:latin typeface="Calibri"/>
              </a:rPr>
              <a:t>●	как развить жизнестойкость и стрессоустойчивость</a:t>
            </a:r>
          </a:p>
          <a:p>
            <a:pPr>
              <a:buClrTx/>
              <a:buFontTx/>
              <a:buNone/>
            </a:pPr>
            <a:r>
              <a:rPr lang="ru-RU" kern="1200" dirty="0">
                <a:solidFill>
                  <a:prstClr val="black"/>
                </a:solidFill>
                <a:latin typeface="Calibri"/>
              </a:rPr>
              <a:t>●	как качественно проводить время с ребенком</a:t>
            </a:r>
          </a:p>
          <a:p>
            <a:pPr>
              <a:buClrTx/>
              <a:buFontTx/>
              <a:buNone/>
            </a:pPr>
            <a:r>
              <a:rPr lang="ru-RU" kern="1200" dirty="0">
                <a:solidFill>
                  <a:prstClr val="black"/>
                </a:solidFill>
                <a:latin typeface="Calibri"/>
              </a:rPr>
              <a:t>●	как помочь ребенку найти свое призвание </a:t>
            </a:r>
          </a:p>
          <a:p>
            <a:pPr>
              <a:buClrTx/>
              <a:buFontTx/>
              <a:buNone/>
            </a:pPr>
            <a:r>
              <a:rPr lang="ru-RU" kern="1200" dirty="0">
                <a:solidFill>
                  <a:prstClr val="black"/>
                </a:solidFill>
                <a:latin typeface="Calibri"/>
              </a:rPr>
              <a:t>●	другое </a:t>
            </a:r>
          </a:p>
          <a:p>
            <a:pPr>
              <a:buClrTx/>
              <a:buFontTx/>
              <a:buNone/>
            </a:pPr>
            <a:r>
              <a:rPr lang="ru-RU" kern="1200" dirty="0" smtClean="0">
                <a:solidFill>
                  <a:prstClr val="black"/>
                </a:solidFill>
                <a:latin typeface="Calibri"/>
              </a:rPr>
              <a:t>4</a:t>
            </a:r>
            <a:r>
              <a:rPr lang="ru-RU" kern="1200" dirty="0">
                <a:solidFill>
                  <a:prstClr val="black"/>
                </a:solidFill>
                <a:latin typeface="Calibri"/>
              </a:rPr>
              <a:t>.	</a:t>
            </a:r>
            <a:r>
              <a:rPr lang="ru-RU" b="1" kern="1200" dirty="0">
                <a:solidFill>
                  <a:prstClr val="black"/>
                </a:solidFill>
                <a:latin typeface="Calibri"/>
              </a:rPr>
              <a:t>Какие трудности в воспитании ребенка Вы испытываете в настоящее время? (Дайте, пожалуйста, развернутый ответ. Например, не знаете чем занять ребенка в свободное время, как разделить обязанности по дому между детьми и др</a:t>
            </a:r>
            <a:r>
              <a:rPr lang="ru-RU" b="1" kern="1200" dirty="0" smtClean="0">
                <a:solidFill>
                  <a:prstClr val="black"/>
                </a:solidFill>
                <a:latin typeface="Calibri"/>
              </a:rPr>
              <a:t>.)</a:t>
            </a:r>
            <a:endParaRPr lang="ru-RU" b="1" kern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5664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48"/>
            <a:ext cx="12191538" cy="6858000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57800" y="749809"/>
            <a:ext cx="6391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endParaRPr lang="ru-RU" sz="180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82450" y="104258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Tx/>
              <a:buFontTx/>
              <a:buNone/>
            </a:pPr>
            <a:r>
              <a:rPr lang="ru-RU" sz="1800" kern="1200" dirty="0" smtClean="0">
                <a:solidFill>
                  <a:prstClr val="black"/>
                </a:solidFill>
                <a:latin typeface="Calibri"/>
              </a:rPr>
              <a:t>Целью </a:t>
            </a:r>
            <a:r>
              <a:rPr lang="ru-RU" sz="1800" kern="1200" dirty="0">
                <a:solidFill>
                  <a:prstClr val="black"/>
                </a:solidFill>
                <a:latin typeface="Calibri"/>
              </a:rPr>
              <a:t>мониторинга является сбор, обобщение, анализ, обработка информации об удовлетворенности </a:t>
            </a:r>
            <a:r>
              <a:rPr lang="ru-RU" sz="1800" kern="1200" dirty="0" smtClean="0">
                <a:solidFill>
                  <a:prstClr val="black"/>
                </a:solidFill>
                <a:latin typeface="Calibri"/>
              </a:rPr>
              <a:t>родителей занятиями в Центре  </a:t>
            </a:r>
            <a:r>
              <a:rPr lang="ru-RU" sz="1800" kern="1200" dirty="0">
                <a:solidFill>
                  <a:prstClr val="black"/>
                </a:solidFill>
                <a:latin typeface="Calibri"/>
              </a:rPr>
              <a:t>и вовлеченности родителей в образовательный и воспитательный процессы своих </a:t>
            </a:r>
            <a:r>
              <a:rPr lang="ru-RU" sz="1800" kern="1200" dirty="0" smtClean="0">
                <a:solidFill>
                  <a:prstClr val="black"/>
                </a:solidFill>
                <a:latin typeface="Calibri"/>
              </a:rPr>
              <a:t>детей.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32721" y="40973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Tx/>
              <a:buFontTx/>
              <a:buNone/>
            </a:pPr>
            <a:r>
              <a:rPr lang="ru-RU" sz="1800" b="1" kern="1200" dirty="0">
                <a:solidFill>
                  <a:prstClr val="black"/>
                </a:solidFill>
                <a:latin typeface="Calibri"/>
              </a:rPr>
              <a:t>Мониторинг деятельности Центра педагогической поддержки Родителей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95260" y="2169710"/>
            <a:ext cx="651673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ru-RU" sz="1800" b="1" kern="1200" dirty="0">
                <a:solidFill>
                  <a:prstClr val="black"/>
                </a:solidFill>
                <a:latin typeface="Calibri"/>
              </a:rPr>
              <a:t>Объектами мониторинга эффективности </a:t>
            </a:r>
            <a:r>
              <a:rPr lang="ru-RU" sz="1800" b="1" kern="1200" dirty="0" smtClean="0">
                <a:solidFill>
                  <a:prstClr val="black"/>
                </a:solidFill>
                <a:latin typeface="Calibri"/>
              </a:rPr>
              <a:t>Центра педагогической поддержки родителей  </a:t>
            </a:r>
            <a:r>
              <a:rPr lang="ru-RU" sz="1800" b="1" kern="1200" dirty="0">
                <a:solidFill>
                  <a:prstClr val="black"/>
                </a:solidFill>
                <a:latin typeface="Calibri"/>
              </a:rPr>
              <a:t>являются: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ru-RU" sz="1800" kern="1200" dirty="0" smtClean="0">
                <a:solidFill>
                  <a:prstClr val="black"/>
                </a:solidFill>
                <a:latin typeface="Calibri"/>
              </a:rPr>
              <a:t>статистические </a:t>
            </a:r>
            <a:r>
              <a:rPr lang="ru-RU" sz="1800" kern="1200" dirty="0">
                <a:solidFill>
                  <a:prstClr val="black"/>
                </a:solidFill>
                <a:latin typeface="Calibri"/>
              </a:rPr>
              <a:t>данные о количестве слушателей и посещаемости занятий;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ru-RU" sz="1800" kern="1200" dirty="0" smtClean="0">
                <a:solidFill>
                  <a:prstClr val="black"/>
                </a:solidFill>
                <a:latin typeface="Calibri"/>
              </a:rPr>
              <a:t>удовлетворенность </a:t>
            </a:r>
            <a:r>
              <a:rPr lang="ru-RU" sz="1800" kern="1200" dirty="0">
                <a:solidFill>
                  <a:prstClr val="black"/>
                </a:solidFill>
                <a:latin typeface="Calibri"/>
              </a:rPr>
              <a:t>слушателей </a:t>
            </a:r>
            <a:r>
              <a:rPr lang="ru-RU" sz="1800" kern="1200" dirty="0" smtClean="0">
                <a:solidFill>
                  <a:prstClr val="black"/>
                </a:solidFill>
                <a:latin typeface="Calibri"/>
              </a:rPr>
              <a:t>Центра </a:t>
            </a:r>
            <a:r>
              <a:rPr lang="ru-RU" sz="1800" kern="1200" dirty="0">
                <a:solidFill>
                  <a:prstClr val="black"/>
                </a:solidFill>
                <a:latin typeface="Calibri"/>
              </a:rPr>
              <a:t>полученными знаниями;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ru-RU" sz="1800" kern="1200" dirty="0" smtClean="0">
                <a:solidFill>
                  <a:prstClr val="black"/>
                </a:solidFill>
                <a:latin typeface="Calibri"/>
              </a:rPr>
              <a:t>вовлеченность </a:t>
            </a:r>
            <a:r>
              <a:rPr lang="ru-RU" sz="1800" kern="1200" dirty="0">
                <a:solidFill>
                  <a:prstClr val="black"/>
                </a:solidFill>
                <a:latin typeface="Calibri"/>
              </a:rPr>
              <a:t>родителей в образовательный и воспитательный процессы своих </a:t>
            </a:r>
            <a:r>
              <a:rPr lang="ru-RU" sz="1800" kern="1200" dirty="0" smtClean="0">
                <a:solidFill>
                  <a:prstClr val="black"/>
                </a:solidFill>
                <a:latin typeface="Calibri"/>
              </a:rPr>
              <a:t>детей</a:t>
            </a:r>
            <a:endParaRPr lang="ru-RU" sz="1800" kern="1200" dirty="0">
              <a:solidFill>
                <a:prstClr val="black"/>
              </a:solidFill>
              <a:latin typeface="Calibri"/>
            </a:endParaRPr>
          </a:p>
          <a:p>
            <a:pPr>
              <a:buClrTx/>
              <a:buFontTx/>
              <a:buNone/>
            </a:pPr>
            <a:r>
              <a:rPr lang="ru-RU" sz="1800" kern="1200" dirty="0">
                <a:solidFill>
                  <a:prstClr val="black"/>
                </a:solidFill>
                <a:latin typeface="Calibri"/>
              </a:rPr>
              <a:t>	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945" y="1778252"/>
            <a:ext cx="3773751" cy="30543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446" y="4164280"/>
            <a:ext cx="6416307" cy="24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3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38"/>
            <a:ext cx="12191538" cy="6858000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731934" y="6000628"/>
            <a:ext cx="5621866" cy="0"/>
          </a:xfrm>
          <a:prstGeom prst="line">
            <a:avLst/>
          </a:prstGeom>
          <a:ln>
            <a:solidFill>
              <a:srgbClr val="FFC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6" y="1146519"/>
            <a:ext cx="4211273" cy="421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34559" y="327607"/>
            <a:ext cx="667058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ru-RU" sz="1800" kern="1200" dirty="0">
                <a:solidFill>
                  <a:prstClr val="black"/>
                </a:solidFill>
                <a:latin typeface="Calibri"/>
              </a:rPr>
              <a:t>1.	Интересным ли для Вас было содержание занятий Центра педагогической поддержки родителей? (Оцените по пятибалльной шкале, где цифра «1» – совсем неинтересно, цифра «5» – очень интересно).</a:t>
            </a:r>
          </a:p>
          <a:p>
            <a:pPr>
              <a:buClrTx/>
              <a:buFontTx/>
              <a:buNone/>
            </a:pPr>
            <a:r>
              <a:rPr lang="ru-RU" sz="1800" kern="12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ru-RU" sz="1800" kern="1200" dirty="0">
                <a:solidFill>
                  <a:prstClr val="black"/>
                </a:solidFill>
                <a:latin typeface="Calibri"/>
              </a:rPr>
              <a:t>.	Оцените качество преподавания в Центре педагогической поддержки родителей по пятибалльной шкале. (Цифра «1» – низкое качество, цифра «5» – высокое качество преподавания. Критерии качества: доступность содержания, интерактивность занятия, красивая грамотная речь, убедительность, профессионализм изложения материала. Отсутствие одного из критериев снижает оценку на 1 балл).</a:t>
            </a:r>
          </a:p>
          <a:p>
            <a:pPr>
              <a:buClrTx/>
              <a:buFontTx/>
              <a:buNone/>
            </a:pPr>
            <a:r>
              <a:rPr lang="ru-RU" sz="1800" kern="1200" dirty="0" smtClean="0">
                <a:solidFill>
                  <a:prstClr val="black"/>
                </a:solidFill>
                <a:latin typeface="Calibri"/>
              </a:rPr>
              <a:t>Оцените </a:t>
            </a:r>
            <a:r>
              <a:rPr lang="ru-RU" sz="1800" kern="1200" dirty="0">
                <a:solidFill>
                  <a:prstClr val="black"/>
                </a:solidFill>
                <a:latin typeface="Calibri"/>
              </a:rPr>
              <a:t>степень новизны полученной информации по пятибалльной шкале. (Цифра «1» – нет новой информации, цифра «5» –много новой информации).</a:t>
            </a:r>
          </a:p>
          <a:p>
            <a:pPr>
              <a:buClrTx/>
              <a:buFontTx/>
              <a:buNone/>
            </a:pPr>
            <a:r>
              <a:rPr lang="ru-RU" sz="1800" kern="1200" dirty="0" smtClean="0">
                <a:solidFill>
                  <a:prstClr val="black"/>
                </a:solidFill>
                <a:latin typeface="Calibri"/>
              </a:rPr>
              <a:t>Будете </a:t>
            </a:r>
            <a:r>
              <a:rPr lang="ru-RU" sz="1800" kern="1200" dirty="0">
                <a:solidFill>
                  <a:prstClr val="black"/>
                </a:solidFill>
                <a:latin typeface="Calibri"/>
              </a:rPr>
              <a:t>ли Вы применять полученные знания в воспитании Ваших детей? </a:t>
            </a:r>
          </a:p>
          <a:p>
            <a:pPr>
              <a:buClrTx/>
              <a:buFontTx/>
              <a:buNone/>
            </a:pPr>
            <a:r>
              <a:rPr lang="ru-RU" sz="1800" kern="1200" dirty="0">
                <a:solidFill>
                  <a:prstClr val="black"/>
                </a:solidFill>
                <a:latin typeface="Calibri"/>
              </a:rPr>
              <a:t>•	Да, буду</a:t>
            </a:r>
          </a:p>
          <a:p>
            <a:pPr>
              <a:buClrTx/>
              <a:buFontTx/>
              <a:buNone/>
            </a:pPr>
            <a:r>
              <a:rPr lang="ru-RU" sz="1800" kern="1200" dirty="0">
                <a:solidFill>
                  <a:prstClr val="black"/>
                </a:solidFill>
                <a:latin typeface="Calibri"/>
              </a:rPr>
              <a:t>•	Нет, не буду</a:t>
            </a:r>
          </a:p>
          <a:p>
            <a:pPr>
              <a:buClrTx/>
              <a:buFontTx/>
              <a:buNone/>
            </a:pPr>
            <a:r>
              <a:rPr lang="ru-RU" sz="1800" kern="1200" dirty="0">
                <a:solidFill>
                  <a:prstClr val="black"/>
                </a:solidFill>
                <a:latin typeface="Calibri"/>
              </a:rPr>
              <a:t>•	Возможно буду/Частично</a:t>
            </a:r>
          </a:p>
          <a:p>
            <a:pPr>
              <a:buClrTx/>
              <a:buFontTx/>
              <a:buNone/>
            </a:pPr>
            <a:r>
              <a:rPr lang="ru-RU" sz="1800" kern="1200" dirty="0" smtClean="0">
                <a:solidFill>
                  <a:prstClr val="black"/>
                </a:solidFill>
                <a:latin typeface="Calibri"/>
              </a:rPr>
              <a:t>Поделитесь </a:t>
            </a:r>
            <a:r>
              <a:rPr lang="ru-RU" sz="1800" kern="1200" dirty="0">
                <a:solidFill>
                  <a:prstClr val="black"/>
                </a:solidFill>
                <a:latin typeface="Calibri"/>
              </a:rPr>
              <a:t>Вашими пожеланиями по совершенствованию деятельности Центра педагогической поддержки родителей (Дайте, пожалуйста, развернутый ответ).</a:t>
            </a:r>
          </a:p>
        </p:txBody>
      </p:sp>
    </p:spTree>
    <p:extLst>
      <p:ext uri="{BB962C8B-B14F-4D97-AF65-F5344CB8AC3E}">
        <p14:creationId xmlns:p14="http://schemas.microsoft.com/office/powerpoint/2010/main" val="3467829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9995" y="0"/>
            <a:ext cx="9794929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tabLst>
                <a:tab pos="630555" algn="l"/>
              </a:tabLst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Порядок организации педагогической поддержки родителей  в воспитании и развитии детей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90091793"/>
              </p:ext>
            </p:extLst>
          </p:nvPr>
        </p:nvGraphicFramePr>
        <p:xfrm>
          <a:off x="518614" y="873457"/>
          <a:ext cx="11454850" cy="5406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0623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47391918"/>
              </p:ext>
            </p:extLst>
          </p:nvPr>
        </p:nvGraphicFramePr>
        <p:xfrm>
          <a:off x="448573" y="914401"/>
          <a:ext cx="11602529" cy="5520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39995" y="103517"/>
            <a:ext cx="9794929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tabLst>
                <a:tab pos="630555" algn="l"/>
              </a:tabLst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Порядок организации педагогической поддержки родителей  в воспитании и развитии детей</a:t>
            </a:r>
          </a:p>
        </p:txBody>
      </p:sp>
    </p:spTree>
    <p:extLst>
      <p:ext uri="{BB962C8B-B14F-4D97-AF65-F5344CB8AC3E}">
        <p14:creationId xmlns:p14="http://schemas.microsoft.com/office/powerpoint/2010/main" val="2868999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126124"/>
            <a:ext cx="12192001" cy="157655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79546BA2-F6FF-BAD3-9F3E-8D9211F2872A}"/>
              </a:ext>
            </a:extLst>
          </p:cNvPr>
          <p:cNvSpPr txBox="1"/>
          <p:nvPr/>
        </p:nvSpPr>
        <p:spPr>
          <a:xfrm>
            <a:off x="1087711" y="2081239"/>
            <a:ext cx="36848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200" b="1" cap="all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Центре педагогической поддержки родителей</a:t>
            </a:r>
            <a:endParaRPr lang="ru-RU" sz="1200" cap="all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4E9D4AA0-F2CF-1B56-75DF-215142A1EACF}"/>
              </a:ext>
            </a:extLst>
          </p:cNvPr>
          <p:cNvSpPr txBox="1"/>
          <p:nvPr/>
        </p:nvSpPr>
        <p:spPr>
          <a:xfrm>
            <a:off x="1127117" y="1036425"/>
            <a:ext cx="43960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</a:t>
            </a:r>
            <a:r>
              <a:rPr lang="x-none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ПЕДАГОГИЧЕСКОЙ ПОДДЕРЖКИ РОДИТЕЛЕЙ  В ОРГАНИЗАЦИЯХ ОБРАЗОВАНИЯ РЕСПУБЛИКИ КАЗАХСТАН 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2E83EC94-CDD1-27BF-D9C4-FCD68A14DF0E}"/>
              </a:ext>
            </a:extLst>
          </p:cNvPr>
          <p:cNvSpPr txBox="1"/>
          <p:nvPr/>
        </p:nvSpPr>
        <p:spPr>
          <a:xfrm>
            <a:off x="6915544" y="1146760"/>
            <a:ext cx="45872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200" b="1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для педагогов ПО ПРОВЕДЕНИЮ ЗАНЯТИЙ с </a:t>
            </a:r>
            <a:r>
              <a:rPr lang="ru-RU" sz="1200" b="1" cap="all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</a:t>
            </a:r>
            <a:endParaRPr lang="ru-RU" sz="1200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Прямая соединительная линия 40"/>
          <p:cNvCxnSpPr>
            <a:cxnSpLocks/>
          </p:cNvCxnSpPr>
          <p:nvPr/>
        </p:nvCxnSpPr>
        <p:spPr>
          <a:xfrm>
            <a:off x="940868" y="1808398"/>
            <a:ext cx="4822372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cxnSpLocks/>
          </p:cNvCxnSpPr>
          <p:nvPr/>
        </p:nvCxnSpPr>
        <p:spPr>
          <a:xfrm>
            <a:off x="913948" y="2887524"/>
            <a:ext cx="4822372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2E83EC94-CDD1-27BF-D9C4-FCD68A14DF0E}"/>
              </a:ext>
            </a:extLst>
          </p:cNvPr>
          <p:cNvSpPr txBox="1"/>
          <p:nvPr/>
        </p:nvSpPr>
        <p:spPr>
          <a:xfrm>
            <a:off x="6915544" y="2008008"/>
            <a:ext cx="37524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k-KZ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ВИДЕОЗАНЯТИЯ,</a:t>
            </a:r>
          </a:p>
          <a:p>
            <a:pPr lvl="0"/>
            <a:r>
              <a:rPr lang="kk-KZ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ВИДЕОРОЛИКИ</a:t>
            </a:r>
          </a:p>
          <a:p>
            <a:pPr lvl="0"/>
            <a:r>
              <a:rPr lang="kk-KZ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ЧЕК-ЛИСТЫ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9546BA2-F6FF-BAD3-9F3E-8D9211F2872A}"/>
              </a:ext>
            </a:extLst>
          </p:cNvPr>
          <p:cNvSpPr txBox="1"/>
          <p:nvPr/>
        </p:nvSpPr>
        <p:spPr>
          <a:xfrm>
            <a:off x="4156041" y="724578"/>
            <a:ext cx="36848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1800" b="1" cap="all" baseline="0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ПОДГОТОВЛЕНЫ</a:t>
            </a:r>
            <a:endParaRPr lang="ru-RU" sz="1800" cap="all" baseline="0" dirty="0">
              <a:solidFill>
                <a:schemeClr val="accent5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50" name="Прямая соединительная линия 49"/>
          <p:cNvCxnSpPr>
            <a:cxnSpLocks/>
          </p:cNvCxnSpPr>
          <p:nvPr/>
        </p:nvCxnSpPr>
        <p:spPr>
          <a:xfrm>
            <a:off x="6680462" y="1808216"/>
            <a:ext cx="4822372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cxnSpLocks/>
          </p:cNvCxnSpPr>
          <p:nvPr/>
        </p:nvCxnSpPr>
        <p:spPr>
          <a:xfrm>
            <a:off x="6653542" y="2887342"/>
            <a:ext cx="4822372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Рисунок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20" y="1155591"/>
            <a:ext cx="413805" cy="41380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64" y="2106919"/>
            <a:ext cx="413805" cy="413805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622" y="1146760"/>
            <a:ext cx="413805" cy="413805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266" y="2098088"/>
            <a:ext cx="413805" cy="413805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1076007" y="409457"/>
            <a:ext cx="10613203" cy="367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НАУЧНО-МЕТОДИЧЕСКАЯ ПОДДЕРЖКА ДЕЯТЕЛЬНОСТИ ЦЕНТРОВ </a:t>
            </a:r>
            <a:endParaRPr lang="ru-RU" sz="18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74220" y="3159429"/>
            <a:ext cx="36793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ts val="1400"/>
              <a:buFont typeface="Arial"/>
              <a:buNone/>
            </a:pPr>
            <a:r>
              <a:rPr lang="ru-RU" b="1" dirty="0">
                <a:solidFill>
                  <a:srgbClr val="2F5597"/>
                </a:solidFill>
                <a:latin typeface="+mn-lt"/>
                <a:cs typeface="Times New Roman" panose="02020603050405020304" pitchFamily="18" charset="0"/>
                <a:sym typeface="Arial"/>
              </a:rPr>
              <a:t>С </a:t>
            </a:r>
            <a:r>
              <a:rPr lang="ru-RU" b="1" dirty="0" smtClean="0">
                <a:solidFill>
                  <a:srgbClr val="2F5597"/>
                </a:solidFill>
                <a:latin typeface="+mn-lt"/>
                <a:cs typeface="Times New Roman" panose="02020603050405020304" pitchFamily="18" charset="0"/>
                <a:sym typeface="Arial"/>
              </a:rPr>
              <a:t>СЕНТЯБРЯ </a:t>
            </a:r>
            <a:r>
              <a:rPr lang="ru-RU" b="1" dirty="0">
                <a:solidFill>
                  <a:srgbClr val="2F5597"/>
                </a:solidFill>
                <a:latin typeface="+mn-lt"/>
                <a:cs typeface="Times New Roman" panose="02020603050405020304" pitchFamily="18" charset="0"/>
                <a:sym typeface="Arial"/>
              </a:rPr>
              <a:t>БУДУТ ОРГАНИЗОВАНЫ: </a:t>
            </a:r>
          </a:p>
          <a:p>
            <a:pPr marL="285750" lvl="0" indent="-285750">
              <a:buClr>
                <a:srgbClr val="000000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F5597"/>
                </a:solidFill>
                <a:sym typeface="Arial"/>
              </a:rPr>
              <a:t>22 </a:t>
            </a:r>
            <a:r>
              <a:rPr lang="ru-RU" dirty="0" err="1">
                <a:solidFill>
                  <a:srgbClr val="2F5597"/>
                </a:solidFill>
                <a:sym typeface="Arial"/>
              </a:rPr>
              <a:t>вебинара</a:t>
            </a:r>
            <a:endParaRPr lang="ru-RU" dirty="0">
              <a:solidFill>
                <a:srgbClr val="2F5597"/>
              </a:solidFill>
              <a:sym typeface="Arial"/>
            </a:endParaRPr>
          </a:p>
          <a:p>
            <a:pPr marL="285750" lvl="0" indent="-285750">
              <a:buClr>
                <a:srgbClr val="000000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2F5597"/>
                </a:solidFill>
                <a:sym typeface="Arial"/>
              </a:rPr>
              <a:t>4 семинара</a:t>
            </a:r>
            <a:endParaRPr lang="ru-RU" dirty="0">
              <a:solidFill>
                <a:srgbClr val="2F5597"/>
              </a:solidFill>
              <a:sym typeface="Arial"/>
            </a:endParaRPr>
          </a:p>
          <a:p>
            <a:pPr marL="285750" lvl="0" indent="-285750">
              <a:buClr>
                <a:srgbClr val="000000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F5597"/>
                </a:solidFill>
                <a:sym typeface="Arial"/>
              </a:rPr>
              <a:t>5 мастер-классов</a:t>
            </a:r>
          </a:p>
          <a:p>
            <a:pPr marL="285750" lvl="0" indent="-285750">
              <a:buClr>
                <a:srgbClr val="000000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F5597"/>
                </a:solidFill>
                <a:sym typeface="Arial"/>
              </a:rPr>
              <a:t>1 конференция для педагогов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566170" y="3129213"/>
            <a:ext cx="35269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ts val="1400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  <a:sym typeface="Arial"/>
              </a:rPr>
              <a:t>БУДУТ РАЗРАБОТАНЫ:</a:t>
            </a:r>
            <a:endParaRPr lang="ru-RU" dirty="0">
              <a:solidFill>
                <a:schemeClr val="tx1"/>
              </a:solidFill>
              <a:sym typeface="Arial"/>
            </a:endParaRPr>
          </a:p>
          <a:p>
            <a:pPr marL="285750" lvl="0" indent="-285750">
              <a:buClr>
                <a:srgbClr val="000000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F5597"/>
                </a:solidFill>
                <a:sym typeface="Arial"/>
              </a:rPr>
              <a:t>портал</a:t>
            </a:r>
          </a:p>
          <a:p>
            <a:pPr marL="285750" lvl="0" indent="-285750">
              <a:buClr>
                <a:srgbClr val="000000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F5597"/>
                </a:solidFill>
              </a:rPr>
              <a:t>цифровые ресурсы</a:t>
            </a:r>
          </a:p>
          <a:p>
            <a:pPr marL="285750" lvl="0" indent="-285750">
              <a:buClr>
                <a:srgbClr val="000000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F5597"/>
                </a:solidFill>
              </a:rPr>
              <a:t>контент онлайн-школы </a:t>
            </a:r>
          </a:p>
          <a:p>
            <a:pPr marL="285750" lvl="0" indent="-285750">
              <a:buClr>
                <a:srgbClr val="000000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F5597"/>
                </a:solidFill>
                <a:sym typeface="Arial"/>
              </a:rPr>
              <a:t>видеоматериалы</a:t>
            </a:r>
          </a:p>
          <a:p>
            <a:pPr marL="285750" lvl="0" indent="-285750">
              <a:buClr>
                <a:srgbClr val="000000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F5597"/>
                </a:solidFill>
                <a:sym typeface="Arial"/>
              </a:rPr>
              <a:t>чек-листы</a:t>
            </a:r>
            <a:endParaRPr lang="x-none" dirty="0">
              <a:solidFill>
                <a:srgbClr val="2F5597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750605" y="3050193"/>
            <a:ext cx="419674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  <a:sym typeface="Arial"/>
              </a:rPr>
              <a:t> ДЛЯ </a:t>
            </a:r>
            <a:r>
              <a:rPr lang="en-US" b="1" cap="all" dirty="0" err="1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  <a:sym typeface="Arial"/>
              </a:rPr>
              <a:t>Продвижени</a:t>
            </a:r>
            <a:r>
              <a:rPr lang="ru-RU" b="1" cap="all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  <a:sym typeface="Arial"/>
              </a:rPr>
              <a:t>Я</a:t>
            </a:r>
            <a:r>
              <a:rPr lang="en-US" b="1" cap="all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  <a:sym typeface="Arial"/>
              </a:rPr>
              <a:t> в СМИ, </a:t>
            </a:r>
            <a:r>
              <a:rPr lang="en-US" b="1" cap="all" dirty="0" err="1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  <a:sym typeface="Arial"/>
              </a:rPr>
              <a:t>социальных</a:t>
            </a:r>
            <a:r>
              <a:rPr lang="en-US" b="1" cap="all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b="1" cap="all" dirty="0" err="1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  <a:sym typeface="Arial"/>
              </a:rPr>
              <a:t>сетях</a:t>
            </a:r>
            <a:r>
              <a:rPr lang="ru-RU" b="1" cap="all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  <a:sym typeface="Arial"/>
              </a:rPr>
              <a:t> БУДУТ ОРГАНИЗОВАНЫ:</a:t>
            </a:r>
            <a:endParaRPr lang="kk-KZ" b="1" cap="all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  <a:sym typeface="Arial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2F5597"/>
                </a:solidFill>
                <a:sym typeface="Arial"/>
              </a:rPr>
              <a:t>прямые</a:t>
            </a:r>
            <a:r>
              <a:rPr lang="en-US" dirty="0">
                <a:solidFill>
                  <a:srgbClr val="2F5597"/>
                </a:solidFill>
                <a:sym typeface="Arial"/>
              </a:rPr>
              <a:t> </a:t>
            </a:r>
            <a:r>
              <a:rPr lang="en-US" dirty="0" err="1">
                <a:solidFill>
                  <a:srgbClr val="2F5597"/>
                </a:solidFill>
                <a:sym typeface="Arial"/>
              </a:rPr>
              <a:t>эфиры</a:t>
            </a:r>
            <a:r>
              <a:rPr lang="en-US" dirty="0">
                <a:solidFill>
                  <a:srgbClr val="2F5597"/>
                </a:solidFill>
                <a:sym typeface="Arial"/>
              </a:rPr>
              <a:t>  </a:t>
            </a:r>
            <a:endParaRPr lang="ru-RU" dirty="0">
              <a:solidFill>
                <a:srgbClr val="2F5597"/>
              </a:solidFill>
              <a:sym typeface="Arial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2F5597"/>
                </a:solidFill>
                <a:sym typeface="Arial"/>
              </a:rPr>
              <a:t>интервью</a:t>
            </a:r>
            <a:endParaRPr lang="ru-RU" dirty="0">
              <a:solidFill>
                <a:srgbClr val="2F5597"/>
              </a:solidFill>
              <a:sym typeface="Arial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2F5597"/>
                </a:solidFill>
                <a:sym typeface="Arial"/>
              </a:rPr>
              <a:t>репортажи</a:t>
            </a:r>
            <a:endParaRPr lang="ru-RU" dirty="0">
              <a:solidFill>
                <a:srgbClr val="2F5597"/>
              </a:solidFill>
              <a:sym typeface="Arial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2F5597"/>
                </a:solidFill>
                <a:sym typeface="Arial"/>
              </a:rPr>
              <a:t>анонсы</a:t>
            </a:r>
            <a:r>
              <a:rPr lang="en-US" dirty="0">
                <a:solidFill>
                  <a:srgbClr val="2F5597"/>
                </a:solidFill>
                <a:sym typeface="Arial"/>
              </a:rPr>
              <a:t> </a:t>
            </a:r>
            <a:r>
              <a:rPr lang="en-US" dirty="0" err="1">
                <a:solidFill>
                  <a:srgbClr val="2F5597"/>
                </a:solidFill>
                <a:sym typeface="Arial"/>
              </a:rPr>
              <a:t>важных</a:t>
            </a:r>
            <a:r>
              <a:rPr lang="en-US" dirty="0">
                <a:solidFill>
                  <a:srgbClr val="2F5597"/>
                </a:solidFill>
                <a:sym typeface="Arial"/>
              </a:rPr>
              <a:t> </a:t>
            </a:r>
            <a:r>
              <a:rPr lang="en-US" dirty="0" err="1">
                <a:solidFill>
                  <a:srgbClr val="2F5597"/>
                </a:solidFill>
                <a:sym typeface="Arial"/>
              </a:rPr>
              <a:t>событий</a:t>
            </a:r>
            <a:endParaRPr lang="ru-RU" dirty="0">
              <a:solidFill>
                <a:srgbClr val="2F5597"/>
              </a:solidFill>
              <a:sym typeface="Arial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2F5597"/>
                </a:solidFill>
                <a:sym typeface="Arial"/>
              </a:rPr>
              <a:t>широкий</a:t>
            </a:r>
            <a:r>
              <a:rPr lang="en-US" dirty="0">
                <a:solidFill>
                  <a:srgbClr val="2F5597"/>
                </a:solidFill>
                <a:sym typeface="Arial"/>
              </a:rPr>
              <a:t> </a:t>
            </a:r>
            <a:r>
              <a:rPr lang="en-US" dirty="0" err="1">
                <a:solidFill>
                  <a:srgbClr val="2F5597"/>
                </a:solidFill>
                <a:sym typeface="Arial"/>
              </a:rPr>
              <a:t>обмен</a:t>
            </a:r>
            <a:r>
              <a:rPr lang="en-US" dirty="0">
                <a:solidFill>
                  <a:srgbClr val="2F5597"/>
                </a:solidFill>
                <a:sym typeface="Arial"/>
              </a:rPr>
              <a:t> </a:t>
            </a:r>
            <a:r>
              <a:rPr lang="en-US" dirty="0" err="1">
                <a:solidFill>
                  <a:srgbClr val="2F5597"/>
                </a:solidFill>
                <a:sym typeface="Arial"/>
              </a:rPr>
              <a:t>мнениями</a:t>
            </a:r>
            <a:endParaRPr lang="kk-KZ" dirty="0">
              <a:solidFill>
                <a:srgbClr val="2F5597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4CF1B5DB-7B66-3355-C7CB-4988FEE164C8}"/>
              </a:ext>
            </a:extLst>
          </p:cNvPr>
          <p:cNvSpPr txBox="1"/>
          <p:nvPr/>
        </p:nvSpPr>
        <p:spPr>
          <a:xfrm>
            <a:off x="347360" y="4686306"/>
            <a:ext cx="11395135" cy="32284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МОНИТОРИНГОВЫХ ИССЛЕДОВАНИЙ  </a:t>
            </a:r>
            <a:endParaRPr lang="ru-RU" kern="0" dirty="0">
              <a:latin typeface="+mj-lt"/>
            </a:endParaRPr>
          </a:p>
        </p:txBody>
      </p:sp>
      <p:sp>
        <p:nvSpPr>
          <p:cNvPr id="46" name="Скругленный прямоугольник 30">
            <a:extLst>
              <a:ext uri="{FF2B5EF4-FFF2-40B4-BE49-F238E27FC236}">
                <a16:creationId xmlns="" xmlns:a16="http://schemas.microsoft.com/office/drawing/2014/main" id="{93E15834-8E2D-FF6F-607E-C965F7F2F96A}"/>
              </a:ext>
            </a:extLst>
          </p:cNvPr>
          <p:cNvSpPr/>
          <p:nvPr/>
        </p:nvSpPr>
        <p:spPr>
          <a:xfrm>
            <a:off x="909341" y="5278307"/>
            <a:ext cx="4339409" cy="1533528"/>
          </a:xfrm>
          <a:prstGeom prst="roundRect">
            <a:avLst>
              <a:gd name="adj" fmla="val 2799"/>
            </a:avLst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Оценка эффективности деятельности центра: диагностика уровня родительской вовлеченности в образовательный процесс своих детей (входное и выходное анкетирование, глубинные интервью)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58202AB7-E643-501C-091C-6EFCDFE5F454}"/>
              </a:ext>
            </a:extLst>
          </p:cNvPr>
          <p:cNvSpPr txBox="1"/>
          <p:nvPr/>
        </p:nvSpPr>
        <p:spPr>
          <a:xfrm>
            <a:off x="351189" y="5069835"/>
            <a:ext cx="2181045" cy="30610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ННПИБД «</a:t>
            </a:r>
            <a:r>
              <a:rPr lang="ru-RU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Ө</a:t>
            </a:r>
            <a:r>
              <a:rPr lang="ru-RU" b="1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РКЕН»</a:t>
            </a:r>
            <a:endParaRPr lang="ru-RU" b="1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Скругленный прямоугольник 30">
            <a:extLst>
              <a:ext uri="{FF2B5EF4-FFF2-40B4-BE49-F238E27FC236}">
                <a16:creationId xmlns="" xmlns:a16="http://schemas.microsoft.com/office/drawing/2014/main" id="{DB9B0944-70C6-7718-28B2-24A7ABB25788}"/>
              </a:ext>
            </a:extLst>
          </p:cNvPr>
          <p:cNvSpPr/>
          <p:nvPr/>
        </p:nvSpPr>
        <p:spPr>
          <a:xfrm>
            <a:off x="6749780" y="5254142"/>
            <a:ext cx="4993569" cy="1533528"/>
          </a:xfrm>
          <a:prstGeom prst="roundRect">
            <a:avLst>
              <a:gd name="adj" fmla="val 2799"/>
            </a:avLst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40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Выявление потребности родителей в освещении определённых проблем (входное анкетирование в начале учебного года)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Выявление уровня удовлетворенности родителей (опрос родителей по завершении курсов)</a:t>
            </a:r>
            <a:endParaRPr lang="ru-RU" sz="1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19EA69E5-2E6B-418C-7D15-68ABC389073C}"/>
              </a:ext>
            </a:extLst>
          </p:cNvPr>
          <p:cNvSpPr txBox="1"/>
          <p:nvPr/>
        </p:nvSpPr>
        <p:spPr>
          <a:xfrm>
            <a:off x="5803193" y="5066366"/>
            <a:ext cx="3591816" cy="32284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effectLst/>
              </a:rPr>
              <a:t>ОРГАНИЗАЦИИ ОБРАЗОВАНИЯ</a:t>
            </a:r>
            <a:endParaRPr lang="ru-RU" sz="1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750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8010" t="7114" r="15872" b="33499"/>
          <a:stretch/>
        </p:blipFill>
        <p:spPr>
          <a:xfrm>
            <a:off x="300251" y="245659"/>
            <a:ext cx="11668836" cy="630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6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1228" r="3258" b="4527"/>
          <a:stretch/>
        </p:blipFill>
        <p:spPr>
          <a:xfrm>
            <a:off x="279776" y="750626"/>
            <a:ext cx="11757550" cy="575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711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9204" t="8309" r="3855" b="4528"/>
          <a:stretch/>
        </p:blipFill>
        <p:spPr>
          <a:xfrm>
            <a:off x="232062" y="0"/>
            <a:ext cx="11864403" cy="669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7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9428" t="7115" r="4676" b="3731"/>
          <a:stretch/>
        </p:blipFill>
        <p:spPr>
          <a:xfrm>
            <a:off x="250208" y="0"/>
            <a:ext cx="11718879" cy="684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8612271" y="0"/>
            <a:ext cx="3579729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05F59EEA-6142-3727-2B3F-9F4E07DEEE66}"/>
              </a:ext>
            </a:extLst>
          </p:cNvPr>
          <p:cNvSpPr/>
          <p:nvPr/>
        </p:nvSpPr>
        <p:spPr>
          <a:xfrm>
            <a:off x="4441573" y="877942"/>
            <a:ext cx="3947793" cy="461665"/>
          </a:xfrm>
          <a:prstGeom prst="rect">
            <a:avLst/>
          </a:prstGeom>
          <a:solidFill>
            <a:schemeClr val="bg1"/>
          </a:solidFill>
          <a:ln>
            <a:solidFill>
              <a:srgbClr val="203864"/>
            </a:solidFill>
          </a:ln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Тенденция увеличения женских монородительских семей: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B3591F79-9CF2-D208-6DD7-BF1402E8C10F}"/>
              </a:ext>
            </a:extLst>
          </p:cNvPr>
          <p:cNvSpPr/>
          <p:nvPr/>
        </p:nvSpPr>
        <p:spPr>
          <a:xfrm>
            <a:off x="4426106" y="2128285"/>
            <a:ext cx="3956822" cy="276999"/>
          </a:xfrm>
          <a:prstGeom prst="rect">
            <a:avLst/>
          </a:prstGeom>
          <a:solidFill>
            <a:schemeClr val="bg1"/>
          </a:solidFill>
          <a:ln>
            <a:solidFill>
              <a:srgbClr val="203864"/>
            </a:solidFill>
          </a:ln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Снижение количества зарегистрированных браков: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7D908120-9F80-59FB-B12D-AEEBBC1BA549}"/>
              </a:ext>
            </a:extLst>
          </p:cNvPr>
          <p:cNvSpPr/>
          <p:nvPr/>
        </p:nvSpPr>
        <p:spPr>
          <a:xfrm>
            <a:off x="4441573" y="3384752"/>
            <a:ext cx="3947793" cy="461963"/>
          </a:xfrm>
          <a:prstGeom prst="rect">
            <a:avLst/>
          </a:prstGeom>
          <a:solidFill>
            <a:schemeClr val="bg1"/>
          </a:solidFill>
          <a:ln>
            <a:solidFill>
              <a:srgbClr val="203864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200" dirty="0">
                <a:solidFill>
                  <a:schemeClr val="accent5">
                    <a:lumMod val="75000"/>
                  </a:schemeClr>
                </a:solidFill>
              </a:rPr>
              <a:t>Низкая вовлеченность родителей в воспитание и образование ребенка: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52A28EE8-877A-3A7A-DF15-A7B9CF39FB8E}"/>
              </a:ext>
            </a:extLst>
          </p:cNvPr>
          <p:cNvSpPr/>
          <p:nvPr/>
        </p:nvSpPr>
        <p:spPr>
          <a:xfrm>
            <a:off x="4427125" y="4633388"/>
            <a:ext cx="3976688" cy="646112"/>
          </a:xfrm>
          <a:prstGeom prst="rect">
            <a:avLst/>
          </a:prstGeom>
          <a:solidFill>
            <a:schemeClr val="bg1"/>
          </a:solidFill>
          <a:ln>
            <a:solidFill>
              <a:srgbClr val="203864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200" dirty="0">
                <a:solidFill>
                  <a:schemeClr val="accent5">
                    <a:lumMod val="75000"/>
                  </a:schemeClr>
                </a:solidFill>
              </a:rPr>
              <a:t>Недостаточная вовлеченность отцов в процесс воспитания, недостаток отцовского внимания к детям: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8EAD786F-9D07-4527-8CBA-FF2220273B1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78F15F-6D39-4EBD-A74D-6F1EEB873FA3}" type="slidenum">
              <a:rPr lang="ru-RU" altLang="ru-RU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8">
            <a:extLst>
              <a:ext uri="{FF2B5EF4-FFF2-40B4-BE49-F238E27FC236}">
                <a16:creationId xmlns="" xmlns:a16="http://schemas.microsoft.com/office/drawing/2014/main" id="{79348F38-06D8-C1D3-8C8D-1A8F2D947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5936" y="79937"/>
            <a:ext cx="68021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SzPts val="2400"/>
              <a:buFont typeface="Arial" panose="020B0604020202020204" pitchFamily="34" charset="0"/>
            </a:pPr>
            <a:r>
              <a:rPr lang="ru-RU" altLang="ru-RU" sz="1800" b="1" kern="1200" dirty="0">
                <a:solidFill>
                  <a:schemeClr val="accent1">
                    <a:lumMod val="75000"/>
                  </a:schemeClr>
                </a:solidFill>
                <a:ea typeface="+mn-ea"/>
              </a:rPr>
              <a:t>АКТУАЛЬНОСТЬ РАЗРАБОТКИ</a:t>
            </a:r>
            <a:endParaRPr lang="ru-RU" altLang="ru-RU" sz="1800" b="1" kern="1200" dirty="0">
              <a:solidFill>
                <a:srgbClr val="FF0000"/>
              </a:solidFill>
              <a:ea typeface="+mn-ea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="" xmlns:a16="http://schemas.microsoft.com/office/drawing/2014/main" id="{86F9DFD0-6970-B5D5-2480-3E856CE99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53" y="6380946"/>
            <a:ext cx="744855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ru-RU" altLang="ru-RU" sz="500" i="1" dirty="0"/>
              <a:t>Источники статистических данных:</a:t>
            </a:r>
          </a:p>
          <a:p>
            <a:r>
              <a:rPr lang="ru-RU" altLang="ru-RU" sz="500" i="1" baseline="30000" dirty="0"/>
              <a:t>1</a:t>
            </a:r>
            <a:r>
              <a:rPr lang="ru-RU" altLang="ru-RU" sz="500" i="1" dirty="0"/>
              <a:t>Аналитический отчет «Родители Казахстана: роль в образовании и воспитании детей в </a:t>
            </a:r>
            <a:r>
              <a:rPr lang="ru-RU" altLang="ru-RU" sz="500" i="1" dirty="0" err="1"/>
              <a:t>постпандемию</a:t>
            </a:r>
            <a:r>
              <a:rPr lang="ru-RU" altLang="ru-RU" sz="500" i="1" dirty="0"/>
              <a:t>»: </a:t>
            </a:r>
            <a:r>
              <a:rPr lang="ru-RU" altLang="ru-RU" sz="500" i="1" dirty="0" err="1"/>
              <a:t>Ирсалиев</a:t>
            </a:r>
            <a:r>
              <a:rPr lang="ru-RU" altLang="ru-RU" sz="500" i="1" dirty="0"/>
              <a:t> С.А., </a:t>
            </a:r>
            <a:r>
              <a:rPr lang="ru-RU" altLang="ru-RU" sz="500" i="1" dirty="0" err="1"/>
              <a:t>Камзолдаев</a:t>
            </a:r>
            <a:r>
              <a:rPr lang="ru-RU" altLang="ru-RU" sz="500" i="1" dirty="0"/>
              <a:t> М.Б., </a:t>
            </a:r>
            <a:r>
              <a:rPr lang="ru-RU" altLang="ru-RU" sz="500" i="1" dirty="0" err="1"/>
              <a:t>Абуов</a:t>
            </a:r>
            <a:r>
              <a:rPr lang="ru-RU" altLang="ru-RU" sz="500" i="1" dirty="0"/>
              <a:t> Б.Б., </a:t>
            </a:r>
            <a:r>
              <a:rPr lang="ru-RU" altLang="ru-RU" sz="500" i="1" dirty="0" err="1"/>
              <a:t>Ахметжанова</a:t>
            </a:r>
            <a:r>
              <a:rPr lang="ru-RU" altLang="ru-RU" sz="500" i="1" dirty="0"/>
              <a:t> А.А., </a:t>
            </a:r>
            <a:r>
              <a:rPr lang="ru-RU" altLang="ru-RU" sz="500" i="1" dirty="0" err="1"/>
              <a:t>Сыздыкбаева</a:t>
            </a:r>
            <a:r>
              <a:rPr lang="ru-RU" altLang="ru-RU" sz="500" i="1" dirty="0"/>
              <a:t> Р.С. – г. </a:t>
            </a:r>
            <a:r>
              <a:rPr lang="ru-RU" altLang="ru-RU" sz="500" i="1" dirty="0" err="1"/>
              <a:t>Нур</a:t>
            </a:r>
            <a:r>
              <a:rPr lang="ru-RU" altLang="ru-RU" sz="500" i="1" dirty="0"/>
              <a:t>-Султан: Общественное объединение «Центр анализа и стратегии «Белес», 2022. – 251 с</a:t>
            </a:r>
          </a:p>
          <a:p>
            <a:r>
              <a:rPr lang="ru-RU" altLang="ru-RU" sz="500" i="1" baseline="30000" dirty="0"/>
              <a:t>2</a:t>
            </a:r>
            <a:r>
              <a:rPr lang="ru-RU" altLang="ru-RU" sz="500" i="1" dirty="0"/>
              <a:t>Национальный доклад «Казахстанские семьи-2022»</a:t>
            </a:r>
          </a:p>
          <a:p>
            <a:r>
              <a:rPr lang="ru-RU" altLang="ru-RU" sz="500" i="1" baseline="30000" dirty="0"/>
              <a:t>3</a:t>
            </a:r>
            <a:r>
              <a:rPr lang="ru-RU" altLang="ru-RU" sz="500" i="1" dirty="0"/>
              <a:t>Социологическое исследование КИОР </a:t>
            </a:r>
          </a:p>
        </p:txBody>
      </p:sp>
      <p:sp>
        <p:nvSpPr>
          <p:cNvPr id="5" name="Прямоугольник 16">
            <a:extLst>
              <a:ext uri="{FF2B5EF4-FFF2-40B4-BE49-F238E27FC236}">
                <a16:creationId xmlns="" xmlns:a16="http://schemas.microsoft.com/office/drawing/2014/main" id="{2BC6A1C5-DDBB-E021-0437-48EEFC967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880" y="477980"/>
            <a:ext cx="3952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ru-RU" altLang="ru-RU" b="1" i="1" dirty="0">
                <a:solidFill>
                  <a:schemeClr val="accent5">
                    <a:lumMod val="50000"/>
                  </a:schemeClr>
                </a:solidFill>
              </a:rPr>
              <a:t>ТЕКУЩАЯ СИТУАЦИЯ </a:t>
            </a:r>
          </a:p>
        </p:txBody>
      </p:sp>
      <p:sp>
        <p:nvSpPr>
          <p:cNvPr id="6" name="TextBox 9301">
            <a:extLst>
              <a:ext uri="{FF2B5EF4-FFF2-40B4-BE49-F238E27FC236}">
                <a16:creationId xmlns="" xmlns:a16="http://schemas.microsoft.com/office/drawing/2014/main" id="{491B2924-4099-3625-A611-E0B9F31E0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9485" y="5354348"/>
            <a:ext cx="4081655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100" dirty="0">
                <a:solidFill>
                  <a:schemeClr val="tx1"/>
                </a:solidFill>
              </a:rPr>
              <a:t>Досуг ребенка совместно только с отцом – </a:t>
            </a:r>
            <a:r>
              <a:rPr lang="ru-RU" altLang="ru-RU" sz="1100" b="1" dirty="0">
                <a:solidFill>
                  <a:schemeClr val="accent1">
                    <a:lumMod val="50000"/>
                  </a:schemeClr>
                </a:solidFill>
              </a:rPr>
              <a:t>в 3,4% семьях </a:t>
            </a:r>
            <a:endParaRPr lang="ru-RU" altLang="ru-RU" sz="1100" baseline="30000" dirty="0">
              <a:solidFill>
                <a:schemeClr val="tx1"/>
              </a:solidFill>
            </a:endParaRPr>
          </a:p>
          <a:p>
            <a:pPr>
              <a:defRPr/>
            </a:pPr>
            <a:endParaRPr lang="ru-RU" altLang="ru-RU" sz="900" baseline="30000" dirty="0">
              <a:solidFill>
                <a:schemeClr val="tx1"/>
              </a:solidFill>
            </a:endParaRPr>
          </a:p>
        </p:txBody>
      </p:sp>
      <p:sp>
        <p:nvSpPr>
          <p:cNvPr id="7" name="TextBox 9301">
            <a:extLst>
              <a:ext uri="{FF2B5EF4-FFF2-40B4-BE49-F238E27FC236}">
                <a16:creationId xmlns="" xmlns:a16="http://schemas.microsoft.com/office/drawing/2014/main" id="{A65391B9-0F98-416C-6471-3EC2F6312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9485" y="2554581"/>
            <a:ext cx="370363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ru-RU" sz="1100" dirty="0"/>
              <a:t>2021г., 9 месяцев – 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105,3 тыс.  </a:t>
            </a:r>
          </a:p>
          <a:p>
            <a:r>
              <a:rPr lang="ru-RU" sz="1100" dirty="0"/>
              <a:t>2022г., 9 месяцев – 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98,3 тыс.</a:t>
            </a:r>
          </a:p>
          <a:p>
            <a:r>
              <a:rPr lang="ru-RU" sz="1100" i="1" dirty="0"/>
              <a:t>По данным БНС АСПР РК, </a:t>
            </a:r>
            <a:r>
              <a:rPr lang="en-US" sz="1100" i="1" dirty="0"/>
              <a:t>Ranking</a:t>
            </a:r>
            <a:r>
              <a:rPr lang="ru-RU" sz="1100" i="1" dirty="0"/>
              <a:t>.</a:t>
            </a:r>
            <a:r>
              <a:rPr lang="en-US" sz="1100" i="1" dirty="0"/>
              <a:t>kz</a:t>
            </a:r>
            <a:endParaRPr lang="ru-RU" sz="1100" i="1" dirty="0"/>
          </a:p>
        </p:txBody>
      </p:sp>
      <p:sp>
        <p:nvSpPr>
          <p:cNvPr id="8" name="TextBox 9301">
            <a:extLst>
              <a:ext uri="{FF2B5EF4-FFF2-40B4-BE49-F238E27FC236}">
                <a16:creationId xmlns="" xmlns:a16="http://schemas.microsoft.com/office/drawing/2014/main" id="{DBD07E85-C030-124A-C441-85F8C959D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880" y="1392407"/>
            <a:ext cx="3534970" cy="6001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ru-RU" sz="1100" dirty="0"/>
              <a:t>2022г. – 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48 239 </a:t>
            </a:r>
            <a:r>
              <a:rPr lang="ru-RU" sz="1100" dirty="0"/>
              <a:t>разводов / 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140 25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6 </a:t>
            </a:r>
            <a:r>
              <a:rPr lang="ru-RU" sz="1100" dirty="0"/>
              <a:t>заключенных браков 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(34,4%)</a:t>
            </a:r>
            <a:endParaRPr lang="ru-RU" sz="11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100" dirty="0"/>
              <a:t>По данным БНС АСПР РК</a:t>
            </a:r>
          </a:p>
        </p:txBody>
      </p:sp>
      <p:sp>
        <p:nvSpPr>
          <p:cNvPr id="9" name="TextBox 9301">
            <a:extLst>
              <a:ext uri="{FF2B5EF4-FFF2-40B4-BE49-F238E27FC236}">
                <a16:creationId xmlns="" xmlns:a16="http://schemas.microsoft.com/office/drawing/2014/main" id="{2508BE2F-EB0C-3BD0-4707-E8A94EB6D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3" y="2650275"/>
            <a:ext cx="3506787" cy="15275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lnSpc>
                <a:spcPct val="106000"/>
              </a:lnSpc>
              <a:defRPr/>
            </a:pPr>
            <a:r>
              <a:rPr lang="ru-RU" sz="1100" b="1" i="1" dirty="0">
                <a:solidFill>
                  <a:schemeClr val="accent1">
                    <a:lumMod val="50000"/>
                  </a:schemeClr>
                </a:solidFill>
              </a:rPr>
              <a:t>Трудолюбие: </a:t>
            </a:r>
          </a:p>
          <a:p>
            <a:pPr>
              <a:lnSpc>
                <a:spcPct val="106000"/>
              </a:lnSpc>
              <a:defRPr/>
            </a:pPr>
            <a:r>
              <a:rPr lang="ru-RU" sz="1100" dirty="0"/>
              <a:t>2020г. - 64,1%, 2021г. - 61,0%, 2022г. - 33,8% </a:t>
            </a:r>
          </a:p>
          <a:p>
            <a:pPr>
              <a:lnSpc>
                <a:spcPct val="106000"/>
              </a:lnSpc>
              <a:defRPr/>
            </a:pPr>
            <a:r>
              <a:rPr lang="ru-RU" sz="1100" b="1" i="1" dirty="0">
                <a:solidFill>
                  <a:schemeClr val="accent1">
                    <a:lumMod val="50000"/>
                  </a:schemeClr>
                </a:solidFill>
              </a:rPr>
              <a:t>Уважение к старшим:</a:t>
            </a:r>
          </a:p>
          <a:p>
            <a:pPr>
              <a:lnSpc>
                <a:spcPct val="106000"/>
              </a:lnSpc>
              <a:defRPr/>
            </a:pPr>
            <a:r>
              <a:rPr lang="ru-RU" sz="1100" dirty="0"/>
              <a:t>2020г. - 54,9%,  2021г. - 61,3%,  2022г. - 25,3%</a:t>
            </a:r>
          </a:p>
          <a:p>
            <a:pPr>
              <a:lnSpc>
                <a:spcPct val="106000"/>
              </a:lnSpc>
              <a:defRPr/>
            </a:pPr>
            <a:r>
              <a:rPr lang="ru-RU" sz="1100" b="1" i="1" dirty="0">
                <a:solidFill>
                  <a:schemeClr val="accent1">
                    <a:lumMod val="50000"/>
                  </a:schemeClr>
                </a:solidFill>
              </a:rPr>
              <a:t>Любовь к Родине:</a:t>
            </a:r>
          </a:p>
          <a:p>
            <a:pPr>
              <a:lnSpc>
                <a:spcPct val="106000"/>
              </a:lnSpc>
              <a:defRPr/>
            </a:pPr>
            <a:r>
              <a:rPr lang="ru-RU" sz="1100" dirty="0"/>
              <a:t>2020 г. - 16,4%,  2021г. - 16,5%,  2022г. - 7,1% </a:t>
            </a:r>
          </a:p>
          <a:p>
            <a:pPr>
              <a:lnSpc>
                <a:spcPct val="106000"/>
              </a:lnSpc>
              <a:defRPr/>
            </a:pPr>
            <a:r>
              <a:rPr lang="ru-RU" sz="1100" b="1" i="1" dirty="0">
                <a:solidFill>
                  <a:schemeClr val="accent1">
                    <a:lumMod val="50000"/>
                  </a:schemeClr>
                </a:solidFill>
              </a:rPr>
              <a:t>Справедливость:</a:t>
            </a:r>
            <a:r>
              <a:rPr lang="ru-RU" sz="1100" dirty="0"/>
              <a:t> </a:t>
            </a:r>
          </a:p>
          <a:p>
            <a:pPr>
              <a:lnSpc>
                <a:spcPct val="106000"/>
              </a:lnSpc>
              <a:defRPr/>
            </a:pPr>
            <a:r>
              <a:rPr lang="ru-RU" sz="1100" dirty="0"/>
              <a:t>2020г. - 16,2%, 2021г. - 25,9%, 2022г. - 7,1%</a:t>
            </a:r>
            <a:endParaRPr lang="ru-RU" altLang="ru-RU" sz="1200" i="1" dirty="0">
              <a:solidFill>
                <a:srgbClr val="002060"/>
              </a:solidFill>
            </a:endParaRPr>
          </a:p>
        </p:txBody>
      </p:sp>
      <p:sp>
        <p:nvSpPr>
          <p:cNvPr id="10" name="TextBox 9301">
            <a:extLst>
              <a:ext uri="{FF2B5EF4-FFF2-40B4-BE49-F238E27FC236}">
                <a16:creationId xmlns="" xmlns:a16="http://schemas.microsoft.com/office/drawing/2014/main" id="{C457278C-4DB3-E401-3FB9-60B8CDCF4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3" y="4694374"/>
            <a:ext cx="368501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100" dirty="0">
                <a:solidFill>
                  <a:schemeClr val="tx1"/>
                </a:solidFill>
              </a:rPr>
              <a:t>Любовь </a:t>
            </a:r>
            <a:r>
              <a:rPr lang="ru-RU" altLang="ru-RU" sz="1100" dirty="0"/>
              <a:t>– </a:t>
            </a:r>
            <a:r>
              <a:rPr lang="ru-RU" altLang="ru-RU" sz="1100" b="1" dirty="0">
                <a:solidFill>
                  <a:schemeClr val="accent1">
                    <a:lumMod val="50000"/>
                  </a:schemeClr>
                </a:solidFill>
              </a:rPr>
              <a:t>39,5% </a:t>
            </a:r>
          </a:p>
          <a:p>
            <a:pPr>
              <a:defRPr/>
            </a:pPr>
            <a:r>
              <a:rPr lang="ru-RU" altLang="ru-RU" sz="1100" dirty="0">
                <a:solidFill>
                  <a:schemeClr val="tx1"/>
                </a:solidFill>
              </a:rPr>
              <a:t>доверие, сходство во взглядах, взаимопонимание </a:t>
            </a:r>
            <a:r>
              <a:rPr lang="ru-RU" altLang="ru-RU" sz="1100" dirty="0"/>
              <a:t>– </a:t>
            </a:r>
            <a:r>
              <a:rPr lang="ru-RU" altLang="ru-RU" sz="1100" b="1" dirty="0">
                <a:solidFill>
                  <a:schemeClr val="accent1">
                    <a:lumMod val="50000"/>
                  </a:schemeClr>
                </a:solidFill>
              </a:rPr>
              <a:t>25,4%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="" xmlns:a16="http://schemas.microsoft.com/office/drawing/2014/main" id="{F3B6C5CF-CBC8-0FFA-E2CB-3C50C4D54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9485" y="3988415"/>
            <a:ext cx="34575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ru-RU" altLang="ru-RU" sz="1100" b="1" dirty="0">
                <a:solidFill>
                  <a:schemeClr val="accent1">
                    <a:lumMod val="50000"/>
                  </a:schemeClr>
                </a:solidFill>
              </a:rPr>
              <a:t>42%</a:t>
            </a:r>
            <a:r>
              <a:rPr lang="ru-RU" altLang="ru-RU" sz="1100" b="1" dirty="0"/>
              <a:t> </a:t>
            </a:r>
            <a:r>
              <a:rPr lang="ru-RU" altLang="ru-RU" sz="1100" dirty="0"/>
              <a:t>родителей не посещают школы вообще </a:t>
            </a:r>
          </a:p>
          <a:p>
            <a:pPr algn="just">
              <a:defRPr/>
            </a:pPr>
            <a:r>
              <a:rPr lang="ru-RU" altLang="ru-RU" sz="1100" b="1" dirty="0">
                <a:solidFill>
                  <a:schemeClr val="accent1">
                    <a:lumMod val="50000"/>
                  </a:schemeClr>
                </a:solidFill>
              </a:rPr>
              <a:t>30%</a:t>
            </a:r>
            <a:r>
              <a:rPr lang="ru-RU" altLang="ru-RU" sz="1100" dirty="0"/>
              <a:t> крайне редко или не интересуются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="" xmlns:a16="http://schemas.microsoft.com/office/drawing/2014/main" id="{A30F3898-166D-F215-F5D7-A0C1A692C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9485" y="1400021"/>
            <a:ext cx="399732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ru-RU" sz="1100" dirty="0"/>
              <a:t>2009г. – 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15,1%</a:t>
            </a:r>
            <a:r>
              <a:rPr lang="ru-RU" sz="1100" dirty="0"/>
              <a:t> семей, состоящих из матери с детьми</a:t>
            </a:r>
          </a:p>
          <a:p>
            <a:r>
              <a:rPr lang="ru-RU" sz="1100" dirty="0"/>
              <a:t>2021г. – 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19,5%</a:t>
            </a:r>
            <a:r>
              <a:rPr lang="ru-RU" sz="1100" dirty="0"/>
              <a:t> семей, состоящих из матери с детьми</a:t>
            </a:r>
          </a:p>
          <a:p>
            <a:r>
              <a:rPr lang="ru-RU" sz="1100" i="1" dirty="0"/>
              <a:t>По данным БНС АСПР РК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80D4FC49-523C-DAD0-BFFB-12E88FB5B19D}"/>
              </a:ext>
            </a:extLst>
          </p:cNvPr>
          <p:cNvSpPr/>
          <p:nvPr/>
        </p:nvSpPr>
        <p:spPr>
          <a:xfrm>
            <a:off x="241034" y="893694"/>
            <a:ext cx="3673898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Значительное  количество разводов относительно заключенных браков: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16A04157-408E-CD40-50D8-B19D90C59246}"/>
              </a:ext>
            </a:extLst>
          </p:cNvPr>
          <p:cNvSpPr/>
          <p:nvPr/>
        </p:nvSpPr>
        <p:spPr>
          <a:xfrm>
            <a:off x="238125" y="2129575"/>
            <a:ext cx="3695520" cy="4603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200" dirty="0">
                <a:solidFill>
                  <a:schemeClr val="accent5">
                    <a:lumMod val="75000"/>
                  </a:schemeClr>
                </a:solidFill>
              </a:rPr>
              <a:t>Снижение уровня ценностей, воспитываемых в детях: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B590630A-2960-B04A-B12A-726AD5514506}"/>
              </a:ext>
            </a:extLst>
          </p:cNvPr>
          <p:cNvSpPr/>
          <p:nvPr/>
        </p:nvSpPr>
        <p:spPr>
          <a:xfrm>
            <a:off x="238125" y="4204315"/>
            <a:ext cx="3695520" cy="46196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200" dirty="0">
                <a:solidFill>
                  <a:schemeClr val="accent5">
                    <a:lumMod val="75000"/>
                  </a:schemeClr>
                </a:solidFill>
              </a:rPr>
              <a:t>Утеря эмоционально-психологической близости в семье: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D4E39B28-1A83-ED01-79E7-0C717113CA4C}"/>
              </a:ext>
            </a:extLst>
          </p:cNvPr>
          <p:cNvSpPr/>
          <p:nvPr/>
        </p:nvSpPr>
        <p:spPr>
          <a:xfrm>
            <a:off x="8686862" y="880328"/>
            <a:ext cx="346471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i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ПРОБЛЕМЫ </a:t>
            </a:r>
            <a:endParaRPr lang="en-US" i="1" dirty="0">
              <a:solidFill>
                <a:schemeClr val="bg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i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КАЗАХСТАНСКОЙ СЕМЬИ</a:t>
            </a:r>
          </a:p>
          <a:p>
            <a:pPr algn="ctr"/>
            <a:endParaRPr lang="kk-KZ" b="1" i="1" dirty="0">
              <a:solidFill>
                <a:schemeClr val="bg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</a:rPr>
              <a:t>■</a:t>
            </a:r>
            <a:r>
              <a:rPr lang="ru-RU" dirty="0">
                <a:solidFill>
                  <a:schemeClr val="bg1"/>
                </a:solidFill>
                <a:latin typeface="+mn-lt"/>
              </a:rPr>
              <a:t> </a:t>
            </a:r>
            <a:r>
              <a:rPr lang="kk-KZ" i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Снижение ценности института семьи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+mn-lt"/>
              </a:rPr>
              <a:t>■ </a:t>
            </a:r>
            <a:r>
              <a:rPr lang="ru-RU" i="1" dirty="0">
                <a:solidFill>
                  <a:schemeClr val="bg1"/>
                </a:solidFill>
                <a:latin typeface="+mn-lt"/>
              </a:rPr>
              <a:t>Неосознанный подход </a:t>
            </a:r>
          </a:p>
          <a:p>
            <a:pPr algn="ctr"/>
            <a:r>
              <a:rPr lang="ru-RU" i="1" dirty="0">
                <a:solidFill>
                  <a:schemeClr val="bg1"/>
                </a:solidFill>
                <a:latin typeface="+mn-lt"/>
              </a:rPr>
              <a:t>к планированию семьи </a:t>
            </a:r>
          </a:p>
          <a:p>
            <a:pPr algn="ctr"/>
            <a:r>
              <a:rPr lang="ru-RU" i="1" dirty="0">
                <a:solidFill>
                  <a:schemeClr val="bg1"/>
                </a:solidFill>
                <a:latin typeface="+mn-lt"/>
              </a:rPr>
              <a:t>и родительству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■ </a:t>
            </a:r>
            <a:r>
              <a:rPr lang="ru-RU" i="1" dirty="0">
                <a:solidFill>
                  <a:schemeClr val="bg1"/>
                </a:solidFill>
              </a:rPr>
              <a:t>Нарушение детско-родительских отношений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■ </a:t>
            </a:r>
            <a:r>
              <a:rPr lang="ru-RU" i="1" dirty="0">
                <a:solidFill>
                  <a:schemeClr val="bg1"/>
                </a:solidFill>
              </a:rPr>
              <a:t>Утрата связи с национальной культурой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■ </a:t>
            </a:r>
            <a:r>
              <a:rPr lang="ru-RU" i="1" dirty="0" err="1">
                <a:solidFill>
                  <a:schemeClr val="bg1"/>
                </a:solidFill>
              </a:rPr>
              <a:t>Девиантное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родительство</a:t>
            </a:r>
            <a:r>
              <a:rPr lang="ru-RU" i="1" dirty="0">
                <a:solidFill>
                  <a:schemeClr val="bg1"/>
                </a:solidFill>
              </a:rPr>
              <a:t> (малообразованность, алкоголизм, наркомания и др.)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826FCE74-FACD-1200-D8B8-6B5A6960ACFB}"/>
              </a:ext>
            </a:extLst>
          </p:cNvPr>
          <p:cNvSpPr/>
          <p:nvPr/>
        </p:nvSpPr>
        <p:spPr>
          <a:xfrm>
            <a:off x="235553" y="5323880"/>
            <a:ext cx="3695520" cy="27699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Увеличение фактов семейно-бытового насилия: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9E1CB7EB-F8FB-E2B3-6413-BB6C76CD5C6F}"/>
              </a:ext>
            </a:extLst>
          </p:cNvPr>
          <p:cNvSpPr/>
          <p:nvPr/>
        </p:nvSpPr>
        <p:spPr>
          <a:xfrm>
            <a:off x="217880" y="5688582"/>
            <a:ext cx="41716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2021г. –  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61 464 </a:t>
            </a:r>
            <a:r>
              <a:rPr lang="ru-RU" sz="1100" dirty="0"/>
              <a:t>зарегистрированных случая</a:t>
            </a:r>
          </a:p>
          <a:p>
            <a:r>
              <a:rPr lang="ru-RU" sz="1100" dirty="0"/>
              <a:t>2022г., 9 месяцев – более 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100 000 </a:t>
            </a:r>
            <a:r>
              <a:rPr lang="ru-RU" sz="1100" dirty="0"/>
              <a:t>зарегистрированных случая </a:t>
            </a:r>
          </a:p>
          <a:p>
            <a:r>
              <a:rPr lang="ru-RU" sz="1100" i="1" dirty="0"/>
              <a:t>По данным  </a:t>
            </a:r>
            <a:r>
              <a:rPr lang="en-US" sz="1100" i="1" dirty="0" err="1"/>
              <a:t>factcheck</a:t>
            </a:r>
            <a:r>
              <a:rPr lang="ru-RU" sz="1100" i="1" dirty="0"/>
              <a:t>.</a:t>
            </a:r>
            <a:r>
              <a:rPr lang="en-US" sz="1100" i="1" dirty="0" err="1"/>
              <a:t>kz</a:t>
            </a:r>
            <a:endParaRPr lang="ru-RU" sz="1100" i="1" dirty="0"/>
          </a:p>
        </p:txBody>
      </p:sp>
      <p:sp>
        <p:nvSpPr>
          <p:cNvPr id="23" name="Стрелка вниз 25">
            <a:extLst>
              <a:ext uri="{FF2B5EF4-FFF2-40B4-BE49-F238E27FC236}">
                <a16:creationId xmlns="" xmlns:a16="http://schemas.microsoft.com/office/drawing/2014/main" id="{D63C74AE-CD66-9B04-47E0-9AB00815E0D5}"/>
              </a:ext>
            </a:extLst>
          </p:cNvPr>
          <p:cNvSpPr/>
          <p:nvPr/>
        </p:nvSpPr>
        <p:spPr>
          <a:xfrm>
            <a:off x="10217946" y="4416150"/>
            <a:ext cx="534838" cy="381114"/>
          </a:xfrm>
          <a:prstGeom prst="downArrow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94559FCB-A178-64B5-00A9-F24528FAF05F}"/>
              </a:ext>
            </a:extLst>
          </p:cNvPr>
          <p:cNvSpPr/>
          <p:nvPr/>
        </p:nvSpPr>
        <p:spPr>
          <a:xfrm>
            <a:off x="8913054" y="5009099"/>
            <a:ext cx="31446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</a:p>
          <a:p>
            <a:pPr algn="ctr"/>
            <a:endParaRPr lang="ru-RU" sz="1600" i="1" dirty="0">
              <a:solidFill>
                <a:schemeClr val="bg1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i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Системное психолого-педагогическое просвещение родителей</a:t>
            </a:r>
            <a:endParaRPr lang="ru-RU" sz="1600" i="1" dirty="0">
              <a:solidFill>
                <a:schemeClr val="bg1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707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00" t="7778" r="4005" b="3864"/>
          <a:stretch/>
        </p:blipFill>
        <p:spPr>
          <a:xfrm>
            <a:off x="372546" y="361665"/>
            <a:ext cx="11652083" cy="603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87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ADF8A22-8BBC-47FA-B615-CC0A03172D4C}"/>
              </a:ext>
            </a:extLst>
          </p:cNvPr>
          <p:cNvSpPr/>
          <p:nvPr/>
        </p:nvSpPr>
        <p:spPr>
          <a:xfrm>
            <a:off x="0" y="430618"/>
            <a:ext cx="12192000" cy="244549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D64DE2D-A51F-4F07-AF31-AB1858EDD93D}"/>
              </a:ext>
            </a:extLst>
          </p:cNvPr>
          <p:cNvSpPr/>
          <p:nvPr/>
        </p:nvSpPr>
        <p:spPr>
          <a:xfrm>
            <a:off x="492086" y="150864"/>
            <a:ext cx="11449192" cy="1061747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a typeface="Cambria Math" panose="02040503050406030204" pitchFamily="18" charset="0"/>
                <a:cs typeface="Arial"/>
              </a:rPr>
              <a:t>Руководство по педагогической поддержке родителей в организации образования</a:t>
            </a:r>
            <a:endParaRPr lang="ru-RU" sz="3600" dirty="0">
              <a:solidFill>
                <a:schemeClr val="accent1">
                  <a:lumMod val="50000"/>
                </a:schemeClr>
              </a:solidFill>
              <a:ea typeface="Cambria Math" panose="02040503050406030204" pitchFamily="18" charset="0"/>
              <a:cs typeface="Arial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85A07905-1E20-4AF3-ABD1-DB1B9197C5A4}"/>
              </a:ext>
            </a:extLst>
          </p:cNvPr>
          <p:cNvSpPr/>
          <p:nvPr/>
        </p:nvSpPr>
        <p:spPr>
          <a:xfrm>
            <a:off x="1324215" y="1389583"/>
            <a:ext cx="102528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5F5796F-9483-F277-5628-16DD7D303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68" y="1823454"/>
            <a:ext cx="4077368" cy="40773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D0B837B-CEF8-426F-91A0-357925380401}"/>
              </a:ext>
            </a:extLst>
          </p:cNvPr>
          <p:cNvSpPr txBox="1"/>
          <p:nvPr/>
        </p:nvSpPr>
        <p:spPr>
          <a:xfrm>
            <a:off x="1470526" y="5746933"/>
            <a:ext cx="85608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Отсканируйте </a:t>
            </a:r>
            <a:r>
              <a:rPr lang="en-GB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QR</a:t>
            </a: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код</a:t>
            </a:r>
            <a:endParaRPr lang="x-none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223DB9D-8754-EC06-B3FF-2185A70FC7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914" y="1743526"/>
            <a:ext cx="2619469" cy="342506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BF54863-A8D0-36C0-A073-26937A41C91C}"/>
              </a:ext>
            </a:extLst>
          </p:cNvPr>
          <p:cNvSpPr txBox="1"/>
          <p:nvPr/>
        </p:nvSpPr>
        <p:spPr>
          <a:xfrm>
            <a:off x="1815583" y="3167390"/>
            <a:ext cx="67736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kk-KZ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3685EAB-F1A0-E09B-E290-3C2FDF77625C}"/>
              </a:ext>
            </a:extLst>
          </p:cNvPr>
          <p:cNvSpPr txBox="1"/>
          <p:nvPr/>
        </p:nvSpPr>
        <p:spPr>
          <a:xfrm>
            <a:off x="1967983" y="3319790"/>
            <a:ext cx="67736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kk-KZ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DA3819A-D7AB-3148-02D1-6711C8BAF73C}"/>
              </a:ext>
            </a:extLst>
          </p:cNvPr>
          <p:cNvSpPr txBox="1"/>
          <p:nvPr/>
        </p:nvSpPr>
        <p:spPr>
          <a:xfrm>
            <a:off x="2120383" y="3472190"/>
            <a:ext cx="67736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kk-KZ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D9577D3F-2784-38DC-ED0F-FBF855B11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22065">
            <a:off x="5302887" y="1975463"/>
            <a:ext cx="2619469" cy="365844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B3DB89EA-4F38-53B1-5E4C-FE91BAA0BF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1874" y="1743526"/>
            <a:ext cx="2534709" cy="342816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5BEFD4D-A03D-5420-054E-0953B546E7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05395">
            <a:off x="8790191" y="2007707"/>
            <a:ext cx="2619469" cy="372133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01093" y="1302695"/>
            <a:ext cx="33169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orken-instituty.kz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320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16C75D-A425-C7A5-71CF-D90ED4EEB198}"/>
              </a:ext>
            </a:extLst>
          </p:cNvPr>
          <p:cNvSpPr txBox="1">
            <a:spLocks/>
          </p:cNvSpPr>
          <p:nvPr/>
        </p:nvSpPr>
        <p:spPr>
          <a:xfrm>
            <a:off x="648418" y="269425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3200" b="1" smtClean="0">
                <a:solidFill>
                  <a:schemeClr val="accent1">
                    <a:lumMod val="75000"/>
                  </a:schemeClr>
                </a:solidFill>
              </a:rPr>
              <a:t>Благодарим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056172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5A9C320A-5AF9-5D7B-2649-01E291D4213D}"/>
              </a:ext>
            </a:extLst>
          </p:cNvPr>
          <p:cNvCxnSpPr/>
          <p:nvPr/>
        </p:nvCxnSpPr>
        <p:spPr>
          <a:xfrm>
            <a:off x="4788" y="6727483"/>
            <a:ext cx="12196788" cy="0"/>
          </a:xfrm>
          <a:prstGeom prst="line">
            <a:avLst/>
          </a:prstGeom>
          <a:ln w="28575">
            <a:solidFill>
              <a:srgbClr val="D49A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B4F5823-583A-E495-125D-3365BA6590F0}"/>
              </a:ext>
            </a:extLst>
          </p:cNvPr>
          <p:cNvSpPr txBox="1"/>
          <p:nvPr/>
        </p:nvSpPr>
        <p:spPr>
          <a:xfrm>
            <a:off x="1062399" y="298155"/>
            <a:ext cx="10305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ЦЕНТР  ПЕДАГОГИЧЕСКОЙ ПОДДЕРЖКИ РОДИТЕЛЕЙ </a:t>
            </a:r>
          </a:p>
        </p:txBody>
      </p: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xmlns="" id="{A80695E3-B5CD-6820-D060-ABE453323394}"/>
              </a:ext>
            </a:extLst>
          </p:cNvPr>
          <p:cNvCxnSpPr>
            <a:cxnSpLocks/>
          </p:cNvCxnSpPr>
          <p:nvPr/>
        </p:nvCxnSpPr>
        <p:spPr>
          <a:xfrm>
            <a:off x="6103182" y="3669371"/>
            <a:ext cx="0" cy="3058112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13"/>
          <p:cNvSpPr txBox="1">
            <a:spLocks noChangeArrowheads="1"/>
          </p:cNvSpPr>
          <p:nvPr/>
        </p:nvSpPr>
        <p:spPr bwMode="auto">
          <a:xfrm>
            <a:off x="9193213" y="4967288"/>
            <a:ext cx="28559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dirty="0">
                <a:ea typeface="Cambria Math" panose="02040503050406030204" pitchFamily="18" charset="0"/>
              </a:rPr>
              <a:t>широкое социальное партнерство, привлечение квалифицированных экспертов и ресурсных организаций</a:t>
            </a:r>
          </a:p>
        </p:txBody>
      </p:sp>
      <p:sp>
        <p:nvSpPr>
          <p:cNvPr id="42" name="Прямоугольник 18"/>
          <p:cNvSpPr>
            <a:spLocks noChangeArrowheads="1"/>
          </p:cNvSpPr>
          <p:nvPr/>
        </p:nvSpPr>
        <p:spPr bwMode="auto">
          <a:xfrm>
            <a:off x="473617" y="1738531"/>
            <a:ext cx="800839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None/>
            </a:pPr>
            <a:r>
              <a:rPr lang="ru-RU" altLang="ru-RU" sz="18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ЦЕЛЬ</a:t>
            </a: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: </a:t>
            </a:r>
            <a:r>
              <a:rPr lang="kk-KZ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усиление взаимодействия школы с родителями по вопросу обучения и воспитания детей, а также развития позитивной культуры у родителей</a:t>
            </a:r>
            <a:endParaRPr lang="ru-RU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Tx/>
              <a:buFontTx/>
              <a:buNone/>
            </a:pPr>
            <a:endParaRPr lang="ru-RU" altLang="ru-RU" dirty="0">
              <a:latin typeface="+mn-lt"/>
              <a:ea typeface="Cambria Math" panose="020405030504060302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73617" y="2685234"/>
            <a:ext cx="1116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1800" b="1" dirty="0">
                <a:solidFill>
                  <a:srgbClr val="D49A0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ЗАДАЧИ: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8482013" y="3284538"/>
            <a:ext cx="33243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объединение  усилий социальных партнеров в развитии культуры позитивного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родительства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93738" y="3282950"/>
            <a:ext cx="3429000" cy="142150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333875" y="3282950"/>
            <a:ext cx="3784600" cy="142150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378825" y="3274390"/>
            <a:ext cx="3405188" cy="142150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07258" y="3195514"/>
            <a:ext cx="34047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kern="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системной педагогической поддержки родителей для развития педагогической культуры, психолого-педагогических и социальных компетенций родителей для обеспечения благополучия детей</a:t>
            </a:r>
            <a:endParaRPr lang="ru-RU" dirty="0">
              <a:latin typeface="+mn-lt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462462" y="3313113"/>
            <a:ext cx="35786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укрепление взаимодействия между организацией </a:t>
            </a:r>
            <a:r>
              <a:rPr lang="kk-K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среднего 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образования и семьей в воспитании и развитии детей</a:t>
            </a:r>
            <a:endParaRPr lang="ru-RU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 28"/>
          <p:cNvSpPr>
            <a:spLocks noChangeArrowheads="1"/>
          </p:cNvSpPr>
          <p:nvPr/>
        </p:nvSpPr>
        <p:spPr bwMode="auto">
          <a:xfrm>
            <a:off x="241272" y="5024166"/>
            <a:ext cx="29805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1800" b="1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ПРИНЦИПЫ РЕАЛИЗАЦИИ:</a:t>
            </a:r>
          </a:p>
        </p:txBody>
      </p:sp>
      <p:sp>
        <p:nvSpPr>
          <p:cNvPr id="58" name="Прямоугольник 29"/>
          <p:cNvSpPr>
            <a:spLocks noChangeArrowheads="1"/>
          </p:cNvSpPr>
          <p:nvPr/>
        </p:nvSpPr>
        <p:spPr bwMode="auto">
          <a:xfrm>
            <a:off x="768351" y="5712619"/>
            <a:ext cx="229711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dirty="0">
                <a:ea typeface="Cambria Math" panose="02040503050406030204" pitchFamily="18" charset="0"/>
              </a:rPr>
              <a:t>опора на национальную культуру, ценности и традиции</a:t>
            </a:r>
          </a:p>
        </p:txBody>
      </p:sp>
      <p:sp>
        <p:nvSpPr>
          <p:cNvPr id="60" name="Прямоугольник 30"/>
          <p:cNvSpPr>
            <a:spLocks noChangeArrowheads="1"/>
          </p:cNvSpPr>
          <p:nvPr/>
        </p:nvSpPr>
        <p:spPr bwMode="auto">
          <a:xfrm>
            <a:off x="3402013" y="4999038"/>
            <a:ext cx="3344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dirty="0">
                <a:ea typeface="Cambria Math" panose="02040503050406030204" pitchFamily="18" charset="0"/>
              </a:rPr>
              <a:t>гуманистическая направленность процесса</a:t>
            </a:r>
          </a:p>
        </p:txBody>
      </p:sp>
      <p:sp>
        <p:nvSpPr>
          <p:cNvPr id="61" name="Прямоугольник 31"/>
          <p:cNvSpPr>
            <a:spLocks noChangeArrowheads="1"/>
          </p:cNvSpPr>
          <p:nvPr/>
        </p:nvSpPr>
        <p:spPr bwMode="auto">
          <a:xfrm>
            <a:off x="3398838" y="5827713"/>
            <a:ext cx="3468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dirty="0">
                <a:ea typeface="Cambria Math" panose="02040503050406030204" pitchFamily="18" charset="0"/>
              </a:rPr>
              <a:t>дифференциация и индивидуализация просвещения родителей</a:t>
            </a:r>
          </a:p>
        </p:txBody>
      </p:sp>
      <p:sp>
        <p:nvSpPr>
          <p:cNvPr id="62" name="Прямоугольник 32"/>
          <p:cNvSpPr>
            <a:spLocks noChangeArrowheads="1"/>
          </p:cNvSpPr>
          <p:nvPr/>
        </p:nvSpPr>
        <p:spPr bwMode="auto">
          <a:xfrm>
            <a:off x="7107238" y="4999038"/>
            <a:ext cx="20955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dirty="0">
                <a:latin typeface="+mn-lt"/>
                <a:ea typeface="Cambria Math" panose="02040503050406030204" pitchFamily="18" charset="0"/>
              </a:rPr>
              <a:t>использование достижений современной науки</a:t>
            </a:r>
            <a:endParaRPr lang="en-US" altLang="ru-RU" dirty="0">
              <a:latin typeface="+mn-lt"/>
              <a:ea typeface="Cambria Math" panose="02040503050406030204" pitchFamily="18" charset="0"/>
            </a:endParaRPr>
          </a:p>
          <a:p>
            <a:pPr>
              <a:buClrTx/>
              <a:buFontTx/>
              <a:buNone/>
            </a:pPr>
            <a:r>
              <a:rPr lang="ru-RU" altLang="ru-RU" dirty="0">
                <a:latin typeface="+mn-lt"/>
                <a:ea typeface="Cambria Math" panose="02040503050406030204" pitchFamily="18" charset="0"/>
              </a:rPr>
              <a:t>и практики</a:t>
            </a: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>
            <a:off x="3524250" y="5670550"/>
            <a:ext cx="2690813" cy="0"/>
          </a:xfrm>
          <a:prstGeom prst="line">
            <a:avLst/>
          </a:prstGeom>
          <a:ln w="19050">
            <a:solidFill>
              <a:srgbClr val="2A339C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Овал 63"/>
          <p:cNvSpPr/>
          <p:nvPr/>
        </p:nvSpPr>
        <p:spPr>
          <a:xfrm>
            <a:off x="475959" y="5906123"/>
            <a:ext cx="185738" cy="185738"/>
          </a:xfrm>
          <a:prstGeom prst="ellipse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3152775" y="5124450"/>
            <a:ext cx="185738" cy="185738"/>
          </a:xfrm>
          <a:prstGeom prst="ellipse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3152775" y="5895975"/>
            <a:ext cx="185738" cy="185738"/>
          </a:xfrm>
          <a:prstGeom prst="ellipse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6918325" y="5083175"/>
            <a:ext cx="185738" cy="187325"/>
          </a:xfrm>
          <a:prstGeom prst="ellipse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9018588" y="5046663"/>
            <a:ext cx="187325" cy="185737"/>
          </a:xfrm>
          <a:prstGeom prst="ellipse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CF65A28-E501-5681-EB20-7010139100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013" y="1343541"/>
            <a:ext cx="2804822" cy="14975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4618001-F8A8-0124-A400-126987E02877}"/>
              </a:ext>
            </a:extLst>
          </p:cNvPr>
          <p:cNvSpPr txBox="1"/>
          <p:nvPr/>
        </p:nvSpPr>
        <p:spPr>
          <a:xfrm>
            <a:off x="8612440" y="3307155"/>
            <a:ext cx="3063513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повышение ответственности родителей за воспитание и развитие детей</a:t>
            </a:r>
            <a:endParaRPr lang="ru-RU" sz="1600" u="none" strike="noStrike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endParaRPr lang="ru-RU" u="none" strike="noStrike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39140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0"/>
          </p:nvPr>
        </p:nvSpPr>
        <p:spPr>
          <a:extLst/>
        </p:spPr>
        <p:txBody>
          <a:bodyPr/>
          <a:lstStyle/>
          <a:p>
            <a:pPr>
              <a:defRPr/>
            </a:pPr>
            <a:fld id="{8AE8AEC0-8EA2-40E6-A43B-7C2AF0BE12D5}" type="slidenum">
              <a:rPr lang="ru-RU" altLang="ru-RU"/>
              <a:pPr>
                <a:defRPr/>
              </a:pPr>
              <a:t>4</a:t>
            </a:fld>
            <a:endParaRPr lang="ru-RU" altLang="ru-RU"/>
          </a:p>
        </p:txBody>
      </p:sp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0" y="158750"/>
            <a:ext cx="4260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400" b="1">
                <a:solidFill>
                  <a:srgbClr val="2F5597"/>
                </a:solidFill>
              </a:rPr>
              <a:t>СОДЕРЖАНИЕ ЗАНЯТИЙ ДЛЯ РОДИТЕЛЕЙ УЧАЩИХСЯ 1- 4 КЛАССОВ</a:t>
            </a:r>
            <a:endParaRPr lang="ru-RU" altLang="ru-RU" sz="1400" b="1">
              <a:solidFill>
                <a:srgbClr val="2F5597"/>
              </a:solidFill>
              <a:cs typeface="Times New Roman" pitchFamily="18" charset="0"/>
            </a:endParaRPr>
          </a:p>
        </p:txBody>
      </p:sp>
      <p:sp>
        <p:nvSpPr>
          <p:cNvPr id="5124" name="Прямоугольник 3"/>
          <p:cNvSpPr>
            <a:spLocks noChangeArrowheads="1"/>
          </p:cNvSpPr>
          <p:nvPr/>
        </p:nvSpPr>
        <p:spPr bwMode="auto">
          <a:xfrm>
            <a:off x="3903663" y="161925"/>
            <a:ext cx="4384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400" b="1">
                <a:solidFill>
                  <a:srgbClr val="2F5597"/>
                </a:solidFill>
              </a:rPr>
              <a:t>СОДЕРЖАНИЕ ЗАНЯТИЙ ДЛЯ РОДИТЕЛЕЙ УЧАЩИХСЯ 5-9 КЛАССОВ</a:t>
            </a:r>
          </a:p>
        </p:txBody>
      </p:sp>
      <p:sp>
        <p:nvSpPr>
          <p:cNvPr id="5125" name="Прямоугольник 4"/>
          <p:cNvSpPr>
            <a:spLocks noChangeArrowheads="1"/>
          </p:cNvSpPr>
          <p:nvPr/>
        </p:nvSpPr>
        <p:spPr bwMode="auto">
          <a:xfrm>
            <a:off x="8107363" y="158750"/>
            <a:ext cx="4033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400" b="1">
                <a:solidFill>
                  <a:srgbClr val="2F5597"/>
                </a:solidFill>
              </a:rPr>
              <a:t>СОДЕРЖАНИЕ ЗАНЯТИЙ ДЛЯ РОДИТЕЛЕЙ УЧАЩИХСЯ 10-11 КЛАССОВ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845996"/>
              </p:ext>
            </p:extLst>
          </p:nvPr>
        </p:nvGraphicFramePr>
        <p:xfrm>
          <a:off x="0" y="922338"/>
          <a:ext cx="3754438" cy="5887694"/>
        </p:xfrm>
        <a:graphic>
          <a:graphicData uri="http://schemas.openxmlformats.org/drawingml/2006/table">
            <a:tbl>
              <a:tblPr/>
              <a:tblGrid>
                <a:gridCol w="3754438"/>
              </a:tblGrid>
              <a:tr h="70330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Отбасы - бақыт бесігі.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Проект жизни родителей – счастливый человек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Білімдіге дүние жарық.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Радость познания: учимся с удовольствием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74934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Әрбір бала – жарық жұлдыз.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Каждый ребенок уникален: как его раскрыть 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680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Баланы жастан...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Как развить смекалку и эрудицию у ребенка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65567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Ойынға тәуелділікті қалай жеңуге болады?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Как победить игровую зависимость детей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56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Сенім арту - жетістік кепілі.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Как поддержать ребенка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в сложной ситуации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547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Әкені көріп ұл өсер, шешені көріп қыз өсер.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Воспитание личным примером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Тәлімменен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өрілген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біздің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дәстүр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Традиции как основа семейного благополучия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372675"/>
              </p:ext>
            </p:extLst>
          </p:nvPr>
        </p:nvGraphicFramePr>
        <p:xfrm>
          <a:off x="4138613" y="922338"/>
          <a:ext cx="3754437" cy="5923112"/>
        </p:xfrm>
        <a:graphic>
          <a:graphicData uri="http://schemas.openxmlformats.org/drawingml/2006/table">
            <a:tbl>
              <a:tblPr/>
              <a:tblGrid>
                <a:gridCol w="3754437"/>
              </a:tblGrid>
              <a:tr h="73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Баланың бас ұстазы – ата-ана.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Позитивное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родительство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: слушать, слышать, быть услышанным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Ақыл айтпа, жол көрсет.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Новые условия обучения: как ребенку пройти адаптацию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73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Балаға үйрету: ақылыңды мейірімге орап бер.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Как найти ключ к своему ребенку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Бұлақ көрсең, көзін аш.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Растим творческую личность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73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Ақпараттан ақ-қараны ажырату өнері.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Ребенок в интернете:  как найти золотую середину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«Әр нәрсенің өлшемі бар...»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Как удержать баланс между «надо» и «хочу»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944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Жасөспірімдермен қарым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-</a:t>
                      </a: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қатынас құпиялары.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Особенности взаимоотношений подростков.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Отбасы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құндылығы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-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сарқылмас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қазына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Ценности как основа семейного счастья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920688"/>
              </p:ext>
            </p:extLst>
          </p:nvPr>
        </p:nvGraphicFramePr>
        <p:xfrm>
          <a:off x="8158163" y="922338"/>
          <a:ext cx="4099973" cy="5864225"/>
        </p:xfrm>
        <a:graphic>
          <a:graphicData uri="http://schemas.openxmlformats.org/drawingml/2006/table">
            <a:tbl>
              <a:tblPr/>
              <a:tblGrid>
                <a:gridCol w="4099973"/>
              </a:tblGrid>
              <a:tr h="909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Боламын деген баланың бетін қақпа, белін бу...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Личность как результат саморазвития на основе нравственных ценностей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Көркем мінез – баға жетпес байлық.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Эмоциональный интеллект </a:t>
                      </a: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–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основа успешной личности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Сен жанбасаң лапылдап... 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Как помочь ребенку найти свое призвание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Құмарлыққа бой алдыру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– </a:t>
                      </a: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тәуелділік құрдымы.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Зоны рисков в развитии старшеклассников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Социальные сети и интернет-пространство: безопасное поведение старшеклассников 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Күйзелістен шығар жол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Помогаем пережить стресс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kk-K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Сүйіспеншілік – сыйластық кілті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Любовь  –  ключ к взаимопониманию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1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Атадан өсиет, анадан қасиет.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Традиции и ценности семьи: от поколения к поколению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1297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64480"/>
              </p:ext>
            </p:extLst>
          </p:nvPr>
        </p:nvGraphicFramePr>
        <p:xfrm>
          <a:off x="0" y="1258678"/>
          <a:ext cx="12192001" cy="4687888"/>
        </p:xfrm>
        <a:graphic>
          <a:graphicData uri="http://schemas.openxmlformats.org/drawingml/2006/table">
            <a:tbl>
              <a:tblPr/>
              <a:tblGrid>
                <a:gridCol w="3033877">
                  <a:extLst>
                    <a:ext uri="{9D8B030D-6E8A-4147-A177-3AD203B41FA5}"/>
                  </a:extLst>
                </a:gridCol>
                <a:gridCol w="2955024">
                  <a:extLst>
                    <a:ext uri="{9D8B030D-6E8A-4147-A177-3AD203B41FA5}"/>
                  </a:extLst>
                </a:gridCol>
                <a:gridCol w="3272625">
                  <a:extLst>
                    <a:ext uri="{9D8B030D-6E8A-4147-A177-3AD203B41FA5}"/>
                  </a:extLst>
                </a:gridCol>
                <a:gridCol w="2930475">
                  <a:extLst>
                    <a:ext uri="{9D8B030D-6E8A-4147-A177-3AD203B41FA5}"/>
                  </a:extLst>
                </a:gridCol>
              </a:tblGrid>
              <a:tr h="4687888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/>
                      </a:pPr>
                      <a:endParaRPr lang="en-US" sz="700" dirty="0"/>
                    </a:p>
                  </a:txBody>
                  <a:tcPr marL="127000" marR="127000" marT="127021" marB="127021">
                    <a:lnL w="0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0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/>
                      </a:pPr>
                      <a:endParaRPr lang="en-US" sz="700" dirty="0"/>
                    </a:p>
                  </a:txBody>
                  <a:tcPr marL="127000" marR="127000" marT="127021" marB="127021">
                    <a:lnL w="0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0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  <a:p>
                      <a:pPr algn="ctr">
                        <a:lnSpc>
                          <a:spcPts val="2700"/>
                        </a:lnSpc>
                        <a:defRPr/>
                      </a:pPr>
                      <a:endParaRPr lang="en-US" sz="700" dirty="0"/>
                    </a:p>
                  </a:txBody>
                  <a:tcPr marL="127000" marR="127000" marT="127021" marB="127021">
                    <a:lnL w="0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0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/>
                      </a:pPr>
                      <a:endParaRPr lang="en-US" sz="700" dirty="0"/>
                    </a:p>
                  </a:txBody>
                  <a:tcPr marL="127000" marR="127000" marT="127021" marB="127021">
                    <a:lnL w="0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0F2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242272" y="1467098"/>
            <a:ext cx="2662798" cy="877565"/>
            <a:chOff x="-11340" y="0"/>
            <a:chExt cx="1051970" cy="447575"/>
          </a:xfrm>
          <a:solidFill>
            <a:srgbClr val="4FCDCC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1016461" cy="447575"/>
            </a:xfrm>
            <a:custGeom>
              <a:avLst/>
              <a:gdLst/>
              <a:ahLst/>
              <a:cxnLst/>
              <a:rect l="l" t="t" r="r" b="b"/>
              <a:pathLst>
                <a:path w="1016461" h="447575">
                  <a:moveTo>
                    <a:pt x="30090" y="0"/>
                  </a:moveTo>
                  <a:lnTo>
                    <a:pt x="986371" y="0"/>
                  </a:lnTo>
                  <a:cubicBezTo>
                    <a:pt x="1002989" y="0"/>
                    <a:pt x="1016461" y="13472"/>
                    <a:pt x="1016461" y="30090"/>
                  </a:cubicBezTo>
                  <a:lnTo>
                    <a:pt x="1016461" y="417485"/>
                  </a:lnTo>
                  <a:cubicBezTo>
                    <a:pt x="1016461" y="434103"/>
                    <a:pt x="1002989" y="447575"/>
                    <a:pt x="986371" y="447575"/>
                  </a:cubicBezTo>
                  <a:lnTo>
                    <a:pt x="30090" y="447575"/>
                  </a:lnTo>
                  <a:cubicBezTo>
                    <a:pt x="13472" y="447575"/>
                    <a:pt x="0" y="434103"/>
                    <a:pt x="0" y="417485"/>
                  </a:cubicBezTo>
                  <a:lnTo>
                    <a:pt x="0" y="30090"/>
                  </a:lnTo>
                  <a:cubicBezTo>
                    <a:pt x="0" y="13472"/>
                    <a:pt x="13472" y="0"/>
                    <a:pt x="30090" y="0"/>
                  </a:cubicBezTo>
                  <a:close/>
                </a:path>
              </a:pathLst>
            </a:custGeom>
            <a:grpFill/>
          </p:spPr>
        </p:sp>
        <p:sp>
          <p:nvSpPr>
            <p:cNvPr id="5" name="TextBox 5"/>
            <p:cNvSpPr txBox="1"/>
            <p:nvPr/>
          </p:nvSpPr>
          <p:spPr>
            <a:xfrm>
              <a:off x="-11340" y="24217"/>
              <a:ext cx="1051970" cy="365225"/>
            </a:xfrm>
            <a:prstGeom prst="rect">
              <a:avLst/>
            </a:prstGeom>
            <a:noFill/>
          </p:spPr>
          <p:txBody>
            <a:bodyPr lIns="169333" tIns="169333" rIns="169333" bIns="169333" anchor="ctr"/>
            <a:lstStyle/>
            <a:p>
              <a:pPr algn="ctr" fontAlgn="auto">
                <a:lnSpc>
                  <a:spcPts val="138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r>
                <a:rPr lang="ru-RU" sz="933" b="1" kern="0" dirty="0">
                  <a:solidFill>
                    <a:srgbClr val="FFFFFF"/>
                  </a:solidFill>
                  <a:latin typeface="Arial" pitchFamily="34" charset="0"/>
                  <a:ea typeface="Arial"/>
                  <a:cs typeface="Arial" pitchFamily="34" charset="0"/>
                  <a:sym typeface="Arial"/>
                </a:rPr>
                <a:t>Э</a:t>
              </a:r>
              <a:r>
                <a:rPr lang="en-US" sz="933" b="1" kern="0" dirty="0">
                  <a:solidFill>
                    <a:srgbClr val="FFFFFF"/>
                  </a:solidFill>
                  <a:latin typeface="Arial" pitchFamily="34" charset="0"/>
                  <a:ea typeface="Arial"/>
                  <a:cs typeface="Arial" pitchFamily="34" charset="0"/>
                  <a:sym typeface="Arial"/>
                </a:rPr>
                <a:t>моциональный настрой, введение в тему занятия: activity (игры, разминки)</a:t>
              </a:r>
            </a:p>
          </p:txBody>
        </p:sp>
      </p:grpSp>
      <p:sp>
        <p:nvSpPr>
          <p:cNvPr id="6159" name="TextBox 6"/>
          <p:cNvSpPr txBox="1">
            <a:spLocks noChangeArrowheads="1"/>
          </p:cNvSpPr>
          <p:nvPr/>
        </p:nvSpPr>
        <p:spPr bwMode="auto">
          <a:xfrm>
            <a:off x="227013" y="3325603"/>
            <a:ext cx="23971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1200"/>
              </a:lnSpc>
              <a:buClr>
                <a:srgbClr val="000000"/>
              </a:buClr>
              <a:buFont typeface="Arial" charset="0"/>
              <a:buNone/>
            </a:pPr>
            <a:r>
              <a:rPr lang="ru-RU" altLang="ru-RU" sz="900">
                <a:solidFill>
                  <a:srgbClr val="191919"/>
                </a:solidFill>
              </a:rPr>
              <a:t>осмысливают тему занятия: участвуют в играх, тестах, отвечают на вопросы </a:t>
            </a:r>
            <a:endParaRPr lang="en-US" altLang="ru-RU" sz="1200">
              <a:solidFill>
                <a:srgbClr val="191919"/>
              </a:solidFill>
            </a:endParaRPr>
          </a:p>
        </p:txBody>
      </p:sp>
      <p:sp>
        <p:nvSpPr>
          <p:cNvPr id="6161" name="TextBox 14"/>
          <p:cNvSpPr txBox="1">
            <a:spLocks noChangeArrowheads="1"/>
          </p:cNvSpPr>
          <p:nvPr/>
        </p:nvSpPr>
        <p:spPr bwMode="auto">
          <a:xfrm>
            <a:off x="1265238" y="107950"/>
            <a:ext cx="93186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2175"/>
              </a:lnSpc>
              <a:buClr>
                <a:srgbClr val="000000"/>
              </a:buClr>
              <a:buFont typeface="Arial" charset="0"/>
              <a:buNone/>
            </a:pPr>
            <a:r>
              <a:rPr lang="ru-RU" altLang="ru-RU" sz="1600" b="1">
                <a:solidFill>
                  <a:srgbClr val="191919"/>
                </a:solidFill>
              </a:rPr>
              <a:t>Особенности процесса  взаимодействия с родителями на занятиях ЦППР </a:t>
            </a:r>
            <a:endParaRPr lang="en-US" altLang="ru-RU" sz="1600" b="1">
              <a:solidFill>
                <a:srgbClr val="191919"/>
              </a:solidFill>
            </a:endParaRPr>
          </a:p>
        </p:txBody>
      </p:sp>
      <p:sp>
        <p:nvSpPr>
          <p:cNvPr id="6164" name="AutoShape 19"/>
          <p:cNvSpPr>
            <a:spLocks noChangeShapeType="1"/>
          </p:cNvSpPr>
          <p:nvPr/>
        </p:nvSpPr>
        <p:spPr bwMode="auto">
          <a:xfrm flipV="1">
            <a:off x="1109663" y="960228"/>
            <a:ext cx="10863262" cy="47625"/>
          </a:xfrm>
          <a:prstGeom prst="line">
            <a:avLst/>
          </a:prstGeom>
          <a:noFill/>
          <a:ln w="57150">
            <a:solidFill>
              <a:srgbClr val="184D6B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7" name="Group 25"/>
          <p:cNvGrpSpPr/>
          <p:nvPr/>
        </p:nvGrpSpPr>
        <p:grpSpPr>
          <a:xfrm>
            <a:off x="3153914" y="1467098"/>
            <a:ext cx="2825353" cy="909028"/>
            <a:chOff x="0" y="0"/>
            <a:chExt cx="1116189" cy="359122"/>
          </a:xfrm>
          <a:solidFill>
            <a:srgbClr val="37C9EF"/>
          </a:solidFill>
        </p:grpSpPr>
        <p:sp>
          <p:nvSpPr>
            <p:cNvPr id="26" name="Freeform 26"/>
            <p:cNvSpPr/>
            <p:nvPr/>
          </p:nvSpPr>
          <p:spPr>
            <a:xfrm>
              <a:off x="0" y="0"/>
              <a:ext cx="1068873" cy="359122"/>
            </a:xfrm>
            <a:custGeom>
              <a:avLst/>
              <a:gdLst/>
              <a:ahLst/>
              <a:cxnLst/>
              <a:rect l="l" t="t" r="r" b="b"/>
              <a:pathLst>
                <a:path w="1068873" h="447575">
                  <a:moveTo>
                    <a:pt x="28615" y="0"/>
                  </a:moveTo>
                  <a:lnTo>
                    <a:pt x="1040258" y="0"/>
                  </a:lnTo>
                  <a:cubicBezTo>
                    <a:pt x="1056061" y="0"/>
                    <a:pt x="1068873" y="12811"/>
                    <a:pt x="1068873" y="28615"/>
                  </a:cubicBezTo>
                  <a:lnTo>
                    <a:pt x="1068873" y="418961"/>
                  </a:lnTo>
                  <a:cubicBezTo>
                    <a:pt x="1068873" y="434764"/>
                    <a:pt x="1056061" y="447575"/>
                    <a:pt x="1040258" y="447575"/>
                  </a:cubicBezTo>
                  <a:lnTo>
                    <a:pt x="28615" y="447575"/>
                  </a:lnTo>
                  <a:cubicBezTo>
                    <a:pt x="12811" y="447575"/>
                    <a:pt x="0" y="434764"/>
                    <a:pt x="0" y="418961"/>
                  </a:cubicBezTo>
                  <a:lnTo>
                    <a:pt x="0" y="28615"/>
                  </a:lnTo>
                  <a:cubicBezTo>
                    <a:pt x="0" y="12811"/>
                    <a:pt x="12811" y="0"/>
                    <a:pt x="28615" y="0"/>
                  </a:cubicBezTo>
                  <a:close/>
                </a:path>
              </a:pathLst>
            </a:custGeom>
            <a:grpFill/>
          </p:spPr>
        </p:sp>
        <p:sp>
          <p:nvSpPr>
            <p:cNvPr id="27" name="TextBox 27"/>
            <p:cNvSpPr txBox="1"/>
            <p:nvPr/>
          </p:nvSpPr>
          <p:spPr>
            <a:xfrm>
              <a:off x="0" y="34921"/>
              <a:ext cx="1116189" cy="271477"/>
            </a:xfrm>
            <a:prstGeom prst="rect">
              <a:avLst/>
            </a:prstGeom>
            <a:noFill/>
          </p:spPr>
          <p:txBody>
            <a:bodyPr lIns="169333" tIns="169333" rIns="169333" bIns="169333" anchor="ctr"/>
            <a:lstStyle/>
            <a:p>
              <a:pPr algn="ctr" fontAlgn="auto">
                <a:lnSpc>
                  <a:spcPts val="138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933" b="1" kern="0" dirty="0">
                  <a:solidFill>
                    <a:srgbClr val="FFFFFF"/>
                  </a:solidFill>
                  <a:latin typeface="Arial" pitchFamily="34" charset="0"/>
                  <a:ea typeface="Arial"/>
                  <a:cs typeface="Arial" pitchFamily="34" charset="0"/>
                  <a:sym typeface="Arial"/>
                </a:rPr>
                <a:t>Информационный блок: мозговой штурм, эксперименты, блиц-опросы, сторителлинг, видеоматериалы</a:t>
              </a:r>
            </a:p>
          </p:txBody>
        </p:sp>
      </p:grpSp>
      <p:grpSp>
        <p:nvGrpSpPr>
          <p:cNvPr id="6167" name="Group 28"/>
          <p:cNvGrpSpPr>
            <a:grpSpLocks/>
          </p:cNvGrpSpPr>
          <p:nvPr/>
        </p:nvGrpSpPr>
        <p:grpSpPr bwMode="auto">
          <a:xfrm>
            <a:off x="6018213" y="1404728"/>
            <a:ext cx="3225800" cy="1031875"/>
            <a:chOff x="-39735" y="-639549"/>
            <a:chExt cx="1274124" cy="407717"/>
          </a:xfrm>
        </p:grpSpPr>
        <p:sp>
          <p:nvSpPr>
            <p:cNvPr id="6207" name="Freeform 29"/>
            <p:cNvSpPr>
              <a:spLocks noChangeArrowheads="1"/>
            </p:cNvSpPr>
            <p:nvPr/>
          </p:nvSpPr>
          <p:spPr bwMode="auto">
            <a:xfrm>
              <a:off x="9097" y="-613197"/>
              <a:ext cx="1176461" cy="357506"/>
            </a:xfrm>
            <a:custGeom>
              <a:avLst/>
              <a:gdLst>
                <a:gd name="T0" fmla="*/ 25998 w 1176461"/>
                <a:gd name="T1" fmla="*/ 0 h 447575"/>
                <a:gd name="T2" fmla="*/ 1150463 w 1176461"/>
                <a:gd name="T3" fmla="*/ 0 h 447575"/>
                <a:gd name="T4" fmla="*/ 1168847 w 1176461"/>
                <a:gd name="T5" fmla="*/ 7615 h 447575"/>
                <a:gd name="T6" fmla="*/ 1176461 w 1176461"/>
                <a:gd name="T7" fmla="*/ 25998 h 447575"/>
                <a:gd name="T8" fmla="*/ 1176461 w 1176461"/>
                <a:gd name="T9" fmla="*/ 421578 h 447575"/>
                <a:gd name="T10" fmla="*/ 1168847 w 1176461"/>
                <a:gd name="T11" fmla="*/ 439961 h 447575"/>
                <a:gd name="T12" fmla="*/ 1150463 w 1176461"/>
                <a:gd name="T13" fmla="*/ 447575 h 447575"/>
                <a:gd name="T14" fmla="*/ 25998 w 1176461"/>
                <a:gd name="T15" fmla="*/ 447575 h 447575"/>
                <a:gd name="T16" fmla="*/ 7615 w 1176461"/>
                <a:gd name="T17" fmla="*/ 439961 h 447575"/>
                <a:gd name="T18" fmla="*/ 0 w 1176461"/>
                <a:gd name="T19" fmla="*/ 421578 h 447575"/>
                <a:gd name="T20" fmla="*/ 0 w 1176461"/>
                <a:gd name="T21" fmla="*/ 25998 h 447575"/>
                <a:gd name="T22" fmla="*/ 7615 w 1176461"/>
                <a:gd name="T23" fmla="*/ 7615 h 447575"/>
                <a:gd name="T24" fmla="*/ 25998 w 1176461"/>
                <a:gd name="T25" fmla="*/ 0 h 4475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76461"/>
                <a:gd name="T40" fmla="*/ 0 h 447575"/>
                <a:gd name="T41" fmla="*/ 1176461 w 1176461"/>
                <a:gd name="T42" fmla="*/ 447575 h 4475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76461" h="447575">
                  <a:moveTo>
                    <a:pt x="25998" y="0"/>
                  </a:moveTo>
                  <a:lnTo>
                    <a:pt x="1150463" y="0"/>
                  </a:lnTo>
                  <a:cubicBezTo>
                    <a:pt x="1157358" y="0"/>
                    <a:pt x="1163971" y="2739"/>
                    <a:pt x="1168847" y="7615"/>
                  </a:cubicBezTo>
                  <a:cubicBezTo>
                    <a:pt x="1173722" y="12490"/>
                    <a:pt x="1176461" y="19103"/>
                    <a:pt x="1176461" y="25998"/>
                  </a:cubicBezTo>
                  <a:lnTo>
                    <a:pt x="1176461" y="421578"/>
                  </a:lnTo>
                  <a:cubicBezTo>
                    <a:pt x="1176461" y="428473"/>
                    <a:pt x="1173722" y="435085"/>
                    <a:pt x="1168847" y="439961"/>
                  </a:cubicBezTo>
                  <a:cubicBezTo>
                    <a:pt x="1163971" y="444836"/>
                    <a:pt x="1157358" y="447575"/>
                    <a:pt x="1150463" y="447575"/>
                  </a:cubicBezTo>
                  <a:lnTo>
                    <a:pt x="25998" y="447575"/>
                  </a:lnTo>
                  <a:cubicBezTo>
                    <a:pt x="19103" y="447575"/>
                    <a:pt x="12490" y="444836"/>
                    <a:pt x="7615" y="439961"/>
                  </a:cubicBezTo>
                  <a:cubicBezTo>
                    <a:pt x="2739" y="435085"/>
                    <a:pt x="0" y="428473"/>
                    <a:pt x="0" y="421578"/>
                  </a:cubicBezTo>
                  <a:lnTo>
                    <a:pt x="0" y="25998"/>
                  </a:lnTo>
                  <a:cubicBezTo>
                    <a:pt x="0" y="19103"/>
                    <a:pt x="2739" y="12490"/>
                    <a:pt x="7615" y="7615"/>
                  </a:cubicBezTo>
                  <a:cubicBezTo>
                    <a:pt x="12490" y="2739"/>
                    <a:pt x="19103" y="0"/>
                    <a:pt x="25998" y="0"/>
                  </a:cubicBezTo>
                  <a:close/>
                </a:path>
              </a:pathLst>
            </a:custGeom>
            <a:solidFill>
              <a:srgbClr val="1C88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08" name="TextBox 30"/>
            <p:cNvSpPr txBox="1">
              <a:spLocks noChangeArrowheads="1"/>
            </p:cNvSpPr>
            <p:nvPr/>
          </p:nvSpPr>
          <p:spPr bwMode="auto">
            <a:xfrm>
              <a:off x="-39735" y="-639549"/>
              <a:ext cx="1274124" cy="407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9333" tIns="169333" rIns="169333" bIns="169333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ts val="1388"/>
                </a:lnSpc>
                <a:buClr>
                  <a:srgbClr val="000000"/>
                </a:buClr>
                <a:buFont typeface="Arial" charset="0"/>
                <a:buNone/>
              </a:pPr>
              <a:r>
                <a:rPr lang="en-US" altLang="ru-RU" sz="900" b="1">
                  <a:solidFill>
                    <a:srgbClr val="FFFFFF"/>
                  </a:solidFill>
                </a:rPr>
                <a:t>Практическая деятельность: тренинги, хакатон, ворк-шопы, кейс-стади, упражнения, деловые игры, ролевые игры, мини-дискуссии и др. </a:t>
              </a:r>
            </a:p>
          </p:txBody>
        </p:sp>
      </p:grpSp>
      <p:grpSp>
        <p:nvGrpSpPr>
          <p:cNvPr id="6168" name="Group 31"/>
          <p:cNvGrpSpPr>
            <a:grpSpLocks/>
          </p:cNvGrpSpPr>
          <p:nvPr/>
        </p:nvGrpSpPr>
        <p:grpSpPr bwMode="auto">
          <a:xfrm>
            <a:off x="9345613" y="1309478"/>
            <a:ext cx="2689225" cy="1131888"/>
            <a:chOff x="-35163" y="-676995"/>
            <a:chExt cx="1062530" cy="446803"/>
          </a:xfrm>
        </p:grpSpPr>
        <p:sp>
          <p:nvSpPr>
            <p:cNvPr id="6205" name="Freeform 32"/>
            <p:cNvSpPr>
              <a:spLocks noChangeArrowheads="1"/>
            </p:cNvSpPr>
            <p:nvPr/>
          </p:nvSpPr>
          <p:spPr bwMode="auto">
            <a:xfrm>
              <a:off x="-10979" y="-615258"/>
              <a:ext cx="1014163" cy="359567"/>
            </a:xfrm>
            <a:custGeom>
              <a:avLst/>
              <a:gdLst>
                <a:gd name="T0" fmla="*/ 32425 w 943261"/>
                <a:gd name="T1" fmla="*/ 0 h 447575"/>
                <a:gd name="T2" fmla="*/ 910836 w 943261"/>
                <a:gd name="T3" fmla="*/ 0 h 447575"/>
                <a:gd name="T4" fmla="*/ 943261 w 943261"/>
                <a:gd name="T5" fmla="*/ 32425 h 447575"/>
                <a:gd name="T6" fmla="*/ 943261 w 943261"/>
                <a:gd name="T7" fmla="*/ 415150 h 447575"/>
                <a:gd name="T8" fmla="*/ 910836 w 943261"/>
                <a:gd name="T9" fmla="*/ 447575 h 447575"/>
                <a:gd name="T10" fmla="*/ 32425 w 943261"/>
                <a:gd name="T11" fmla="*/ 447575 h 447575"/>
                <a:gd name="T12" fmla="*/ 0 w 943261"/>
                <a:gd name="T13" fmla="*/ 415150 h 447575"/>
                <a:gd name="T14" fmla="*/ 0 w 943261"/>
                <a:gd name="T15" fmla="*/ 32425 h 447575"/>
                <a:gd name="T16" fmla="*/ 32425 w 943261"/>
                <a:gd name="T17" fmla="*/ 0 h 4475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43261"/>
                <a:gd name="T28" fmla="*/ 0 h 447575"/>
                <a:gd name="T29" fmla="*/ 943261 w 943261"/>
                <a:gd name="T30" fmla="*/ 447575 h 4475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43261" h="447575">
                  <a:moveTo>
                    <a:pt x="32425" y="0"/>
                  </a:moveTo>
                  <a:lnTo>
                    <a:pt x="910836" y="0"/>
                  </a:lnTo>
                  <a:cubicBezTo>
                    <a:pt x="928744" y="0"/>
                    <a:pt x="943261" y="14517"/>
                    <a:pt x="943261" y="32425"/>
                  </a:cubicBezTo>
                  <a:lnTo>
                    <a:pt x="943261" y="415150"/>
                  </a:lnTo>
                  <a:cubicBezTo>
                    <a:pt x="943261" y="433058"/>
                    <a:pt x="928744" y="447575"/>
                    <a:pt x="910836" y="447575"/>
                  </a:cubicBezTo>
                  <a:lnTo>
                    <a:pt x="32425" y="447575"/>
                  </a:lnTo>
                  <a:cubicBezTo>
                    <a:pt x="14517" y="447575"/>
                    <a:pt x="0" y="433058"/>
                    <a:pt x="0" y="415150"/>
                  </a:cubicBezTo>
                  <a:lnTo>
                    <a:pt x="0" y="32425"/>
                  </a:lnTo>
                  <a:cubicBezTo>
                    <a:pt x="0" y="14517"/>
                    <a:pt x="14517" y="0"/>
                    <a:pt x="32425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06" name="TextBox 33"/>
            <p:cNvSpPr txBox="1">
              <a:spLocks noChangeArrowheads="1"/>
            </p:cNvSpPr>
            <p:nvPr/>
          </p:nvSpPr>
          <p:spPr bwMode="auto">
            <a:xfrm>
              <a:off x="-35163" y="-676995"/>
              <a:ext cx="1062530" cy="446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9333" tIns="169333" rIns="169333" bIns="169333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ts val="1388"/>
                </a:lnSpc>
                <a:buClr>
                  <a:srgbClr val="000000"/>
                </a:buClr>
                <a:buFont typeface="Arial" charset="0"/>
                <a:buNone/>
              </a:pPr>
              <a:r>
                <a:rPr lang="ru-RU" altLang="ru-RU" sz="900" b="1">
                  <a:solidFill>
                    <a:srgbClr val="FFFFFF"/>
                  </a:solidFill>
                </a:rPr>
                <a:t>Р</a:t>
              </a:r>
              <a:r>
                <a:rPr lang="en-US" altLang="ru-RU" sz="900" b="1">
                  <a:solidFill>
                    <a:srgbClr val="FFFFFF"/>
                  </a:solidFill>
                </a:rPr>
                <a:t>ефлексия: незаконченные предложения, древо целей и др. </a:t>
              </a:r>
            </a:p>
          </p:txBody>
        </p:sp>
      </p:grpSp>
      <p:sp>
        <p:nvSpPr>
          <p:cNvPr id="6169" name="TextBox 36"/>
          <p:cNvSpPr txBox="1">
            <a:spLocks noChangeArrowheads="1"/>
          </p:cNvSpPr>
          <p:nvPr/>
        </p:nvSpPr>
        <p:spPr bwMode="auto">
          <a:xfrm>
            <a:off x="3148013" y="3316078"/>
            <a:ext cx="264318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1200"/>
              </a:lnSpc>
              <a:buClr>
                <a:srgbClr val="000000"/>
              </a:buClr>
              <a:buFont typeface="Arial" charset="0"/>
              <a:buNone/>
            </a:pPr>
            <a:r>
              <a:rPr lang="ru-RU" altLang="ru-RU" sz="900">
                <a:solidFill>
                  <a:srgbClr val="191919"/>
                </a:solidFill>
              </a:rPr>
              <a:t>размышляют,   обсуждают, анализируют,  делают выводы, пользуются QR-кодами и  ссылками  на  литературу</a:t>
            </a:r>
            <a:endParaRPr lang="en-US" altLang="ru-RU" sz="1200">
              <a:solidFill>
                <a:srgbClr val="191919"/>
              </a:solidFill>
            </a:endParaRPr>
          </a:p>
        </p:txBody>
      </p:sp>
      <p:sp>
        <p:nvSpPr>
          <p:cNvPr id="6170" name="TextBox 41"/>
          <p:cNvSpPr txBox="1">
            <a:spLocks noChangeArrowheads="1"/>
          </p:cNvSpPr>
          <p:nvPr/>
        </p:nvSpPr>
        <p:spPr bwMode="auto">
          <a:xfrm>
            <a:off x="6303963" y="3257341"/>
            <a:ext cx="27432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1200"/>
              </a:lnSpc>
              <a:buClr>
                <a:srgbClr val="000000"/>
              </a:buClr>
              <a:buFont typeface="Arial" charset="0"/>
              <a:buNone/>
            </a:pPr>
            <a:r>
              <a:rPr lang="ru-RU" altLang="ru-RU" sz="900">
                <a:solidFill>
                  <a:srgbClr val="191919"/>
                </a:solidFill>
              </a:rPr>
              <a:t>высказывают свою позицию, предлагают решение, исполняют роли, делятся собственным опытом, учатся друг у друга, разрабатывают мини-проекты,   алгоритмы, выполняют творческие задания</a:t>
            </a:r>
            <a:endParaRPr lang="en-US" altLang="ru-RU" sz="1200">
              <a:solidFill>
                <a:srgbClr val="191919"/>
              </a:solidFill>
            </a:endParaRPr>
          </a:p>
        </p:txBody>
      </p:sp>
      <p:sp>
        <p:nvSpPr>
          <p:cNvPr id="6171" name="TextBox 42"/>
          <p:cNvSpPr txBox="1">
            <a:spLocks noChangeArrowheads="1"/>
          </p:cNvSpPr>
          <p:nvPr/>
        </p:nvSpPr>
        <p:spPr bwMode="auto">
          <a:xfrm>
            <a:off x="9486900" y="3297028"/>
            <a:ext cx="253206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1200"/>
              </a:lnSpc>
              <a:buClr>
                <a:srgbClr val="000000"/>
              </a:buClr>
              <a:buFont typeface="Arial" charset="0"/>
              <a:buNone/>
            </a:pPr>
            <a:r>
              <a:rPr lang="ru-RU" altLang="ru-RU" sz="900">
                <a:solidFill>
                  <a:srgbClr val="191919"/>
                </a:solidFill>
              </a:rPr>
              <a:t>делятся размышлениями о своих открытиях, оценивают результативность своего участия, определяют точки роста</a:t>
            </a:r>
            <a:endParaRPr lang="en-US" altLang="ru-RU" sz="1200">
              <a:solidFill>
                <a:srgbClr val="191919"/>
              </a:solidFill>
            </a:endParaRPr>
          </a:p>
        </p:txBody>
      </p:sp>
      <p:sp>
        <p:nvSpPr>
          <p:cNvPr id="6178" name="TextBox 64"/>
          <p:cNvSpPr txBox="1">
            <a:spLocks noChangeArrowheads="1"/>
          </p:cNvSpPr>
          <p:nvPr/>
        </p:nvSpPr>
        <p:spPr bwMode="auto">
          <a:xfrm>
            <a:off x="790575" y="4660691"/>
            <a:ext cx="1027113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1588"/>
              </a:lnSpc>
              <a:buClr>
                <a:srgbClr val="000000"/>
              </a:buClr>
              <a:buFont typeface="Arial" charset="0"/>
              <a:buNone/>
            </a:pPr>
            <a:r>
              <a:rPr lang="en-US" altLang="ru-RU" sz="1100" b="1">
                <a:solidFill>
                  <a:srgbClr val="191919"/>
                </a:solidFill>
              </a:rPr>
              <a:t>РЕЗУЛЬТАТ</a:t>
            </a:r>
          </a:p>
        </p:txBody>
      </p:sp>
      <p:sp>
        <p:nvSpPr>
          <p:cNvPr id="6179" name="AutoShape 37"/>
          <p:cNvSpPr>
            <a:spLocks noChangeShapeType="1"/>
          </p:cNvSpPr>
          <p:nvPr/>
        </p:nvSpPr>
        <p:spPr bwMode="auto">
          <a:xfrm flipV="1">
            <a:off x="2840038" y="1922253"/>
            <a:ext cx="271462" cy="0"/>
          </a:xfrm>
          <a:prstGeom prst="line">
            <a:avLst/>
          </a:prstGeom>
          <a:noFill/>
          <a:ln w="47625">
            <a:solidFill>
              <a:srgbClr val="4FCDCC"/>
            </a:solidFill>
            <a:round/>
            <a:headEnd type="none" w="sm" len="sm"/>
            <a:tailEnd type="arrow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80" name="AutoShape 37"/>
          <p:cNvSpPr>
            <a:spLocks noChangeShapeType="1"/>
          </p:cNvSpPr>
          <p:nvPr/>
        </p:nvSpPr>
        <p:spPr bwMode="auto">
          <a:xfrm flipV="1">
            <a:off x="5872163" y="1922253"/>
            <a:ext cx="269875" cy="0"/>
          </a:xfrm>
          <a:prstGeom prst="line">
            <a:avLst/>
          </a:prstGeom>
          <a:noFill/>
          <a:ln w="47625">
            <a:solidFill>
              <a:srgbClr val="00B0F0"/>
            </a:solidFill>
            <a:round/>
            <a:headEnd type="none" w="sm" len="sm"/>
            <a:tailEnd type="arrow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0" name="AutoShape 37"/>
          <p:cNvSpPr/>
          <p:nvPr/>
        </p:nvSpPr>
        <p:spPr>
          <a:xfrm flipV="1">
            <a:off x="9136063" y="1923841"/>
            <a:ext cx="269875" cy="0"/>
          </a:xfrm>
          <a:prstGeom prst="line">
            <a:avLst/>
          </a:prstGeom>
          <a:ln w="47625" cap="flat">
            <a:solidFill>
              <a:schemeClr val="tx2">
                <a:lumMod val="60000"/>
                <a:lumOff val="40000"/>
              </a:schemeClr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6182" name="TextBox 60"/>
          <p:cNvSpPr txBox="1">
            <a:spLocks noChangeArrowheads="1"/>
          </p:cNvSpPr>
          <p:nvPr/>
        </p:nvSpPr>
        <p:spPr bwMode="auto">
          <a:xfrm>
            <a:off x="652463" y="2554078"/>
            <a:ext cx="163830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1588"/>
              </a:lnSpc>
              <a:buClr>
                <a:srgbClr val="000000"/>
              </a:buClr>
              <a:buFont typeface="Arial" charset="0"/>
              <a:buNone/>
            </a:pPr>
            <a:r>
              <a:rPr lang="ru-RU" altLang="ru-RU" sz="1100" b="1">
                <a:solidFill>
                  <a:srgbClr val="191919"/>
                </a:solidFill>
              </a:rPr>
              <a:t>Р</a:t>
            </a:r>
            <a:r>
              <a:rPr lang="en-US" altLang="ru-RU" sz="1100" b="1">
                <a:solidFill>
                  <a:srgbClr val="191919"/>
                </a:solidFill>
              </a:rPr>
              <a:t>ОДИТЕЛИ</a:t>
            </a:r>
          </a:p>
        </p:txBody>
      </p:sp>
      <p:sp>
        <p:nvSpPr>
          <p:cNvPr id="6183" name="Freeform 46"/>
          <p:cNvSpPr>
            <a:spLocks noChangeArrowheads="1"/>
          </p:cNvSpPr>
          <p:nvPr/>
        </p:nvSpPr>
        <p:spPr bwMode="auto">
          <a:xfrm>
            <a:off x="1117600" y="2819191"/>
            <a:ext cx="576263" cy="419100"/>
          </a:xfrm>
          <a:custGeom>
            <a:avLst/>
            <a:gdLst>
              <a:gd name="T0" fmla="*/ 0 w 864345"/>
              <a:gd name="T1" fmla="*/ 0 h 628615"/>
              <a:gd name="T2" fmla="*/ 864346 w 864345"/>
              <a:gd name="T3" fmla="*/ 0 h 628615"/>
              <a:gd name="T4" fmla="*/ 864346 w 864345"/>
              <a:gd name="T5" fmla="*/ 628614 h 628615"/>
              <a:gd name="T6" fmla="*/ 0 w 864345"/>
              <a:gd name="T7" fmla="*/ 628614 h 628615"/>
              <a:gd name="T8" fmla="*/ 0 w 864345"/>
              <a:gd name="T9" fmla="*/ 0 h 6286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345"/>
              <a:gd name="T16" fmla="*/ 0 h 628615"/>
              <a:gd name="T17" fmla="*/ 864345 w 864345"/>
              <a:gd name="T18" fmla="*/ 628615 h 6286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345" h="628615">
                <a:moveTo>
                  <a:pt x="0" y="0"/>
                </a:moveTo>
                <a:lnTo>
                  <a:pt x="864346" y="0"/>
                </a:lnTo>
                <a:lnTo>
                  <a:pt x="864346" y="628614"/>
                </a:lnTo>
                <a:lnTo>
                  <a:pt x="0" y="62861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84" name="TextBox 60"/>
          <p:cNvSpPr txBox="1">
            <a:spLocks noChangeArrowheads="1"/>
          </p:cNvSpPr>
          <p:nvPr/>
        </p:nvSpPr>
        <p:spPr bwMode="auto">
          <a:xfrm>
            <a:off x="6777038" y="2552491"/>
            <a:ext cx="1639887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1588"/>
              </a:lnSpc>
              <a:buClr>
                <a:srgbClr val="000000"/>
              </a:buClr>
              <a:buFont typeface="Arial" charset="0"/>
              <a:buNone/>
            </a:pPr>
            <a:r>
              <a:rPr lang="ru-RU" altLang="ru-RU" sz="1100" b="1">
                <a:solidFill>
                  <a:srgbClr val="191919"/>
                </a:solidFill>
              </a:rPr>
              <a:t>Р</a:t>
            </a:r>
            <a:r>
              <a:rPr lang="en-US" altLang="ru-RU" sz="1100" b="1">
                <a:solidFill>
                  <a:srgbClr val="191919"/>
                </a:solidFill>
              </a:rPr>
              <a:t>ОДИТЕЛИ</a:t>
            </a:r>
          </a:p>
        </p:txBody>
      </p:sp>
      <p:sp>
        <p:nvSpPr>
          <p:cNvPr id="6185" name="TextBox 60"/>
          <p:cNvSpPr txBox="1">
            <a:spLocks noChangeArrowheads="1"/>
          </p:cNvSpPr>
          <p:nvPr/>
        </p:nvSpPr>
        <p:spPr bwMode="auto">
          <a:xfrm>
            <a:off x="9866313" y="2552491"/>
            <a:ext cx="1639887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1588"/>
              </a:lnSpc>
              <a:buClr>
                <a:srgbClr val="000000"/>
              </a:buClr>
              <a:buFont typeface="Arial" charset="0"/>
              <a:buNone/>
            </a:pPr>
            <a:r>
              <a:rPr lang="ru-RU" altLang="ru-RU" sz="1100" b="1">
                <a:solidFill>
                  <a:srgbClr val="191919"/>
                </a:solidFill>
              </a:rPr>
              <a:t>Р</a:t>
            </a:r>
            <a:r>
              <a:rPr lang="en-US" altLang="ru-RU" sz="1100" b="1">
                <a:solidFill>
                  <a:srgbClr val="191919"/>
                </a:solidFill>
              </a:rPr>
              <a:t>ОДИТЕЛИ</a:t>
            </a:r>
          </a:p>
        </p:txBody>
      </p:sp>
      <p:sp>
        <p:nvSpPr>
          <p:cNvPr id="6186" name="Freeform 47"/>
          <p:cNvSpPr>
            <a:spLocks noChangeArrowheads="1"/>
          </p:cNvSpPr>
          <p:nvPr/>
        </p:nvSpPr>
        <p:spPr bwMode="auto">
          <a:xfrm>
            <a:off x="7439025" y="2798553"/>
            <a:ext cx="355600" cy="333375"/>
          </a:xfrm>
          <a:custGeom>
            <a:avLst/>
            <a:gdLst>
              <a:gd name="T0" fmla="*/ 0 w 371615"/>
              <a:gd name="T1" fmla="*/ 0 h 453189"/>
              <a:gd name="T2" fmla="*/ 371615 w 371615"/>
              <a:gd name="T3" fmla="*/ 0 h 453189"/>
              <a:gd name="T4" fmla="*/ 371615 w 371615"/>
              <a:gd name="T5" fmla="*/ 453189 h 453189"/>
              <a:gd name="T6" fmla="*/ 0 w 371615"/>
              <a:gd name="T7" fmla="*/ 453189 h 453189"/>
              <a:gd name="T8" fmla="*/ 0 w 371615"/>
              <a:gd name="T9" fmla="*/ 0 h 453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1615"/>
              <a:gd name="T16" fmla="*/ 0 h 453189"/>
              <a:gd name="T17" fmla="*/ 371615 w 371615"/>
              <a:gd name="T18" fmla="*/ 453189 h 453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1615" h="453189">
                <a:moveTo>
                  <a:pt x="0" y="0"/>
                </a:moveTo>
                <a:lnTo>
                  <a:pt x="371615" y="0"/>
                </a:lnTo>
                <a:lnTo>
                  <a:pt x="371615" y="453189"/>
                </a:lnTo>
                <a:lnTo>
                  <a:pt x="0" y="453189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87" name="Freeform 53"/>
          <p:cNvSpPr>
            <a:spLocks noChangeArrowheads="1"/>
          </p:cNvSpPr>
          <p:nvPr/>
        </p:nvSpPr>
        <p:spPr bwMode="auto">
          <a:xfrm>
            <a:off x="10414000" y="2790616"/>
            <a:ext cx="406400" cy="333375"/>
          </a:xfrm>
          <a:custGeom>
            <a:avLst/>
            <a:gdLst>
              <a:gd name="T0" fmla="*/ 0 w 528360"/>
              <a:gd name="T1" fmla="*/ 0 h 419806"/>
              <a:gd name="T2" fmla="*/ 528360 w 528360"/>
              <a:gd name="T3" fmla="*/ 0 h 419806"/>
              <a:gd name="T4" fmla="*/ 528360 w 528360"/>
              <a:gd name="T5" fmla="*/ 419806 h 419806"/>
              <a:gd name="T6" fmla="*/ 0 w 528360"/>
              <a:gd name="T7" fmla="*/ 419806 h 419806"/>
              <a:gd name="T8" fmla="*/ 0 w 528360"/>
              <a:gd name="T9" fmla="*/ 0 h 4198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8360"/>
              <a:gd name="T16" fmla="*/ 0 h 419806"/>
              <a:gd name="T17" fmla="*/ 528360 w 528360"/>
              <a:gd name="T18" fmla="*/ 419806 h 4198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8360" h="419806">
                <a:moveTo>
                  <a:pt x="0" y="0"/>
                </a:moveTo>
                <a:lnTo>
                  <a:pt x="528360" y="0"/>
                </a:lnTo>
                <a:lnTo>
                  <a:pt x="528360" y="419806"/>
                </a:lnTo>
                <a:lnTo>
                  <a:pt x="0" y="41980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0" name="Стрелка вниз 79"/>
          <p:cNvSpPr/>
          <p:nvPr/>
        </p:nvSpPr>
        <p:spPr>
          <a:xfrm>
            <a:off x="7454900" y="4181266"/>
            <a:ext cx="354013" cy="479425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ru-RU" sz="933" kern="0" dirty="0">
              <a:sym typeface="Arial"/>
            </a:endParaRPr>
          </a:p>
        </p:txBody>
      </p:sp>
      <p:sp>
        <p:nvSpPr>
          <p:cNvPr id="81" name="Стрелка вниз 80"/>
          <p:cNvSpPr/>
          <p:nvPr/>
        </p:nvSpPr>
        <p:spPr>
          <a:xfrm>
            <a:off x="1120775" y="4122528"/>
            <a:ext cx="354013" cy="479425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ru-RU" sz="933" kern="0">
              <a:sym typeface="Arial"/>
            </a:endParaRPr>
          </a:p>
        </p:txBody>
      </p:sp>
      <p:sp>
        <p:nvSpPr>
          <p:cNvPr id="82" name="Стрелка вниз 81"/>
          <p:cNvSpPr/>
          <p:nvPr/>
        </p:nvSpPr>
        <p:spPr>
          <a:xfrm>
            <a:off x="4329113" y="4139991"/>
            <a:ext cx="354012" cy="479425"/>
          </a:xfrm>
          <a:prstGeom prst="downArrow">
            <a:avLst/>
          </a:prstGeom>
          <a:solidFill>
            <a:srgbClr val="37C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ru-RU" sz="933" kern="0">
              <a:sym typeface="Arial"/>
            </a:endParaRPr>
          </a:p>
        </p:txBody>
      </p:sp>
      <p:sp>
        <p:nvSpPr>
          <p:cNvPr id="83" name="Стрелка вниз 82"/>
          <p:cNvSpPr/>
          <p:nvPr/>
        </p:nvSpPr>
        <p:spPr>
          <a:xfrm>
            <a:off x="10575925" y="4139991"/>
            <a:ext cx="354013" cy="479425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ru-RU" sz="933" kern="0">
              <a:sym typeface="Arial"/>
            </a:endParaRPr>
          </a:p>
        </p:txBody>
      </p:sp>
      <p:sp>
        <p:nvSpPr>
          <p:cNvPr id="6192" name="TextBox 64"/>
          <p:cNvSpPr txBox="1">
            <a:spLocks noChangeArrowheads="1"/>
          </p:cNvSpPr>
          <p:nvPr/>
        </p:nvSpPr>
        <p:spPr bwMode="auto">
          <a:xfrm>
            <a:off x="3992563" y="4660691"/>
            <a:ext cx="102870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1588"/>
              </a:lnSpc>
              <a:buClr>
                <a:srgbClr val="000000"/>
              </a:buClr>
              <a:buFont typeface="Arial" charset="0"/>
              <a:buNone/>
            </a:pPr>
            <a:r>
              <a:rPr lang="en-US" altLang="ru-RU" sz="1100" b="1">
                <a:solidFill>
                  <a:srgbClr val="191919"/>
                </a:solidFill>
              </a:rPr>
              <a:t>РЕЗУЛЬТАТ</a:t>
            </a:r>
          </a:p>
        </p:txBody>
      </p:sp>
      <p:sp>
        <p:nvSpPr>
          <p:cNvPr id="6193" name="TextBox 64"/>
          <p:cNvSpPr txBox="1">
            <a:spLocks noChangeArrowheads="1"/>
          </p:cNvSpPr>
          <p:nvPr/>
        </p:nvSpPr>
        <p:spPr bwMode="auto">
          <a:xfrm>
            <a:off x="7161213" y="4678153"/>
            <a:ext cx="102870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1588"/>
              </a:lnSpc>
              <a:buClr>
                <a:srgbClr val="000000"/>
              </a:buClr>
              <a:buFont typeface="Arial" charset="0"/>
              <a:buNone/>
            </a:pPr>
            <a:r>
              <a:rPr lang="en-US" altLang="ru-RU" sz="1100" b="1">
                <a:solidFill>
                  <a:srgbClr val="191919"/>
                </a:solidFill>
              </a:rPr>
              <a:t>РЕЗУЛЬТАТ</a:t>
            </a:r>
          </a:p>
        </p:txBody>
      </p:sp>
      <p:sp>
        <p:nvSpPr>
          <p:cNvPr id="6194" name="TextBox 64"/>
          <p:cNvSpPr txBox="1">
            <a:spLocks noChangeArrowheads="1"/>
          </p:cNvSpPr>
          <p:nvPr/>
        </p:nvSpPr>
        <p:spPr bwMode="auto">
          <a:xfrm>
            <a:off x="10296525" y="4689266"/>
            <a:ext cx="1028700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1588"/>
              </a:lnSpc>
              <a:buClr>
                <a:srgbClr val="000000"/>
              </a:buClr>
              <a:buFont typeface="Arial" charset="0"/>
              <a:buNone/>
            </a:pPr>
            <a:r>
              <a:rPr lang="en-US" altLang="ru-RU" sz="1100" b="1">
                <a:solidFill>
                  <a:srgbClr val="191919"/>
                </a:solidFill>
              </a:rPr>
              <a:t>РЕЗУЛЬТАТ</a:t>
            </a:r>
          </a:p>
        </p:txBody>
      </p:sp>
      <p:sp>
        <p:nvSpPr>
          <p:cNvPr id="6195" name="TextBox 6"/>
          <p:cNvSpPr txBox="1">
            <a:spLocks noChangeArrowheads="1"/>
          </p:cNvSpPr>
          <p:nvPr/>
        </p:nvSpPr>
        <p:spPr bwMode="auto">
          <a:xfrm>
            <a:off x="207963" y="5022641"/>
            <a:ext cx="23971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1200"/>
              </a:lnSpc>
              <a:buClr>
                <a:srgbClr val="000000"/>
              </a:buClr>
              <a:buFont typeface="Arial" charset="0"/>
              <a:buNone/>
            </a:pPr>
            <a:r>
              <a:rPr lang="en-US" altLang="ru-RU" sz="1200">
                <a:solidFill>
                  <a:srgbClr val="191919"/>
                </a:solidFill>
              </a:rPr>
              <a:t>Устанавливаются доверительные отношения, обеспечивается вовлеченность в процесс просвещения</a:t>
            </a:r>
          </a:p>
        </p:txBody>
      </p:sp>
      <p:sp>
        <p:nvSpPr>
          <p:cNvPr id="6196" name="TextBox 36"/>
          <p:cNvSpPr txBox="1">
            <a:spLocks noChangeArrowheads="1"/>
          </p:cNvSpPr>
          <p:nvPr/>
        </p:nvSpPr>
        <p:spPr bwMode="auto">
          <a:xfrm>
            <a:off x="3194050" y="5022641"/>
            <a:ext cx="26781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1200"/>
              </a:lnSpc>
              <a:buClr>
                <a:srgbClr val="000000"/>
              </a:buClr>
              <a:buFont typeface="Arial" charset="0"/>
              <a:buNone/>
            </a:pPr>
            <a:r>
              <a:rPr lang="ru-RU" altLang="ru-RU" sz="900">
                <a:solidFill>
                  <a:srgbClr val="191919"/>
                </a:solidFill>
              </a:rPr>
              <a:t>П</a:t>
            </a:r>
            <a:r>
              <a:rPr lang="en-US" altLang="ru-RU" sz="1200">
                <a:solidFill>
                  <a:srgbClr val="191919"/>
                </a:solidFill>
              </a:rPr>
              <a:t>онимают актуальность поставленных проблем, углубляют представление о роли матери, отца, возрастных особенностях развития детей  </a:t>
            </a:r>
          </a:p>
        </p:txBody>
      </p:sp>
      <p:sp>
        <p:nvSpPr>
          <p:cNvPr id="6197" name="TextBox 41"/>
          <p:cNvSpPr txBox="1">
            <a:spLocks noChangeArrowheads="1"/>
          </p:cNvSpPr>
          <p:nvPr/>
        </p:nvSpPr>
        <p:spPr bwMode="auto">
          <a:xfrm>
            <a:off x="6443663" y="5022641"/>
            <a:ext cx="25860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1200"/>
              </a:lnSpc>
              <a:buClr>
                <a:srgbClr val="000000"/>
              </a:buClr>
              <a:buFont typeface="Arial" charset="0"/>
              <a:buNone/>
            </a:pPr>
            <a:r>
              <a:rPr lang="en-US" altLang="ru-RU" sz="1200">
                <a:solidFill>
                  <a:srgbClr val="191919"/>
                </a:solidFill>
              </a:rPr>
              <a:t>Осваивают  навыки: общения в семье, активного слушания, управления конфликтом, развития стрессоустойчивости;</a:t>
            </a:r>
          </a:p>
          <a:p>
            <a:pPr algn="ctr" eaLnBrk="1" hangingPunct="1">
              <a:lnSpc>
                <a:spcPts val="1200"/>
              </a:lnSpc>
              <a:buClr>
                <a:srgbClr val="000000"/>
              </a:buClr>
              <a:buFont typeface="Arial" charset="0"/>
              <a:buNone/>
            </a:pPr>
            <a:r>
              <a:rPr lang="en-US" altLang="ru-RU" sz="1200">
                <a:solidFill>
                  <a:srgbClr val="191919"/>
                </a:solidFill>
              </a:rPr>
              <a:t>решения нестандартных ситуаций</a:t>
            </a:r>
          </a:p>
        </p:txBody>
      </p:sp>
      <p:sp>
        <p:nvSpPr>
          <p:cNvPr id="6198" name="TextBox 42"/>
          <p:cNvSpPr txBox="1">
            <a:spLocks noChangeArrowheads="1"/>
          </p:cNvSpPr>
          <p:nvPr/>
        </p:nvSpPr>
        <p:spPr bwMode="auto">
          <a:xfrm>
            <a:off x="9505950" y="5022641"/>
            <a:ext cx="25701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1200"/>
              </a:lnSpc>
              <a:buClr>
                <a:srgbClr val="000000"/>
              </a:buClr>
              <a:buFont typeface="Arial" charset="0"/>
              <a:buNone/>
            </a:pPr>
            <a:r>
              <a:rPr lang="en-US" altLang="ru-RU" sz="1200">
                <a:solidFill>
                  <a:srgbClr val="191919"/>
                </a:solidFill>
              </a:rPr>
              <a:t>Проявляют  осознанное отношение к процессу воспитания, повышенную ответственность, интерес к вопросам воспитания в семье</a:t>
            </a:r>
          </a:p>
        </p:txBody>
      </p:sp>
      <p:sp>
        <p:nvSpPr>
          <p:cNvPr id="6199" name="TextBox 60"/>
          <p:cNvSpPr txBox="1">
            <a:spLocks noChangeArrowheads="1"/>
          </p:cNvSpPr>
          <p:nvPr/>
        </p:nvSpPr>
        <p:spPr bwMode="auto">
          <a:xfrm>
            <a:off x="3621088" y="2546141"/>
            <a:ext cx="1638300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1588"/>
              </a:lnSpc>
              <a:buClr>
                <a:srgbClr val="000000"/>
              </a:buClr>
              <a:buFont typeface="Arial" charset="0"/>
              <a:buNone/>
            </a:pPr>
            <a:r>
              <a:rPr lang="ru-RU" altLang="ru-RU" sz="1100" b="1">
                <a:solidFill>
                  <a:srgbClr val="191919"/>
                </a:solidFill>
              </a:rPr>
              <a:t>Р</a:t>
            </a:r>
            <a:r>
              <a:rPr lang="en-US" altLang="ru-RU" sz="1100" b="1">
                <a:solidFill>
                  <a:srgbClr val="191919"/>
                </a:solidFill>
              </a:rPr>
              <a:t>ОДИТЕЛИ</a:t>
            </a:r>
          </a:p>
        </p:txBody>
      </p:sp>
      <p:sp>
        <p:nvSpPr>
          <p:cNvPr id="6200" name="Freeform 53"/>
          <p:cNvSpPr>
            <a:spLocks noChangeArrowheads="1"/>
          </p:cNvSpPr>
          <p:nvPr/>
        </p:nvSpPr>
        <p:spPr bwMode="auto">
          <a:xfrm>
            <a:off x="4265613" y="2808078"/>
            <a:ext cx="406400" cy="333375"/>
          </a:xfrm>
          <a:custGeom>
            <a:avLst/>
            <a:gdLst>
              <a:gd name="T0" fmla="*/ 0 w 528360"/>
              <a:gd name="T1" fmla="*/ 0 h 419806"/>
              <a:gd name="T2" fmla="*/ 528360 w 528360"/>
              <a:gd name="T3" fmla="*/ 0 h 419806"/>
              <a:gd name="T4" fmla="*/ 528360 w 528360"/>
              <a:gd name="T5" fmla="*/ 419806 h 419806"/>
              <a:gd name="T6" fmla="*/ 0 w 528360"/>
              <a:gd name="T7" fmla="*/ 419806 h 419806"/>
              <a:gd name="T8" fmla="*/ 0 w 528360"/>
              <a:gd name="T9" fmla="*/ 0 h 4198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8360"/>
              <a:gd name="T16" fmla="*/ 0 h 419806"/>
              <a:gd name="T17" fmla="*/ 528360 w 528360"/>
              <a:gd name="T18" fmla="*/ 419806 h 4198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8360" h="419806">
                <a:moveTo>
                  <a:pt x="0" y="0"/>
                </a:moveTo>
                <a:lnTo>
                  <a:pt x="528360" y="0"/>
                </a:lnTo>
                <a:lnTo>
                  <a:pt x="528360" y="419806"/>
                </a:lnTo>
                <a:lnTo>
                  <a:pt x="0" y="41980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5505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49;g2160f2f9c6f_0_912"/>
          <p:cNvSpPr txBox="1"/>
          <p:nvPr/>
        </p:nvSpPr>
        <p:spPr>
          <a:xfrm>
            <a:off x="8175171" y="6100974"/>
            <a:ext cx="337159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buSzPts val="1800"/>
            </a:pPr>
            <a:r>
              <a:rPr lang="kk-KZ" dirty="0">
                <a:solidFill>
                  <a:srgbClr val="002060"/>
                </a:solidFill>
              </a:rPr>
              <a:t>Работа клуба будет поддерживаться онлайн-школой на портале</a:t>
            </a: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-1290916" y="3116432"/>
            <a:ext cx="36921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>
                <a:latin typeface="+mn-lt"/>
                <a:ea typeface="Calibri" panose="020F0502020204030204" pitchFamily="34" charset="0"/>
              </a:rPr>
              <a:t>ДАНАЛЫҚ МЕКТЕБІ </a:t>
            </a:r>
            <a:endParaRPr lang="ru-RU" sz="2400" dirty="0">
              <a:latin typeface="+mn-l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625101" y="1647645"/>
            <a:ext cx="2288686" cy="3032594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>
                <a:solidFill>
                  <a:schemeClr val="tx1"/>
                </a:solidFill>
              </a:rPr>
              <a:t>круглый стол</a:t>
            </a:r>
          </a:p>
          <a:p>
            <a:pPr algn="ctr"/>
            <a:r>
              <a:rPr lang="kk-KZ" sz="1600" dirty="0">
                <a:solidFill>
                  <a:schemeClr val="tx1"/>
                </a:solidFill>
              </a:rPr>
              <a:t>конкурс</a:t>
            </a:r>
          </a:p>
          <a:p>
            <a:pPr algn="ctr"/>
            <a:r>
              <a:rPr lang="kk-KZ" sz="1600" dirty="0">
                <a:solidFill>
                  <a:schemeClr val="tx1"/>
                </a:solidFill>
              </a:rPr>
              <a:t>семинар </a:t>
            </a:r>
          </a:p>
          <a:p>
            <a:pPr algn="ctr"/>
            <a:r>
              <a:rPr lang="kk-KZ" sz="1600" dirty="0">
                <a:solidFill>
                  <a:schemeClr val="tx1"/>
                </a:solidFill>
              </a:rPr>
              <a:t>встреча </a:t>
            </a:r>
          </a:p>
          <a:p>
            <a:pPr algn="ctr"/>
            <a:r>
              <a:rPr lang="kk-KZ" sz="1600" dirty="0">
                <a:solidFill>
                  <a:schemeClr val="tx1"/>
                </a:solidFill>
              </a:rPr>
              <a:t>беседы</a:t>
            </a:r>
          </a:p>
          <a:p>
            <a:pPr algn="ctr"/>
            <a:r>
              <a:rPr lang="kk-KZ" sz="1600" dirty="0">
                <a:solidFill>
                  <a:schemeClr val="tx1"/>
                </a:solidFill>
              </a:rPr>
              <a:t>дискуссии</a:t>
            </a:r>
          </a:p>
          <a:p>
            <a:pPr algn="ctr"/>
            <a:r>
              <a:rPr lang="kk-KZ" sz="1600" dirty="0">
                <a:solidFill>
                  <a:schemeClr val="tx1"/>
                </a:solidFill>
              </a:rPr>
              <a:t>разговор за дастарханом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76266" y="4050655"/>
            <a:ext cx="20060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АҒА ҚАМҚОРЛЫҒЫ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80081" y="5083299"/>
            <a:ext cx="58079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7.   ҚЫЗ ҒҰМЫРДЫҢ ҚҰПИЯЛАРЫ. СЕКРЕТЫ ИЗ ЖИЗНИ ДЕВУШКИ</a:t>
            </a:r>
          </a:p>
          <a:p>
            <a:r>
              <a:rPr lang="ru-RU" sz="1400" dirty="0"/>
              <a:t>8.   ҚЫЗДАР БІЛУГЕ ТИІС... ДЕВУШКИ ДОЛЖНЫ ЗНАТЬ...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DB69677-B214-4799-9995-7A220C76070F}"/>
              </a:ext>
            </a:extLst>
          </p:cNvPr>
          <p:cNvSpPr txBox="1"/>
          <p:nvPr/>
        </p:nvSpPr>
        <p:spPr>
          <a:xfrm>
            <a:off x="1039835" y="906041"/>
            <a:ext cx="20753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/>
              <a:t>Заседания клуба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A1D41DC-AFFC-B4B3-66AF-1E5B6F7A3AC7}"/>
              </a:ext>
            </a:extLst>
          </p:cNvPr>
          <p:cNvSpPr txBox="1"/>
          <p:nvPr/>
        </p:nvSpPr>
        <p:spPr>
          <a:xfrm>
            <a:off x="5952701" y="921107"/>
            <a:ext cx="20753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/>
              <a:t>Темы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C5710-A18E-09E0-89AC-26D9F4EC4416}"/>
              </a:ext>
            </a:extLst>
          </p:cNvPr>
          <p:cNvSpPr txBox="1"/>
          <p:nvPr/>
        </p:nvSpPr>
        <p:spPr>
          <a:xfrm>
            <a:off x="9431128" y="935398"/>
            <a:ext cx="2288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/>
              <a:t>Формы проведения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-1" y="126124"/>
            <a:ext cx="12192001" cy="157655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96160" y="387412"/>
            <a:ext cx="106132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ts val="2000"/>
            </a:pPr>
            <a:r>
              <a:rPr lang="kk-KZ" sz="1600" dirty="0">
                <a:solidFill>
                  <a:schemeClr val="accent5">
                    <a:lumMod val="75000"/>
                  </a:schemeClr>
                </a:solidFill>
              </a:rPr>
              <a:t>ОРГАНИЗАЦИЯ КЛУБА «ДАНАЛЫҚ МЕКТЕБІ» </a:t>
            </a:r>
            <a:endParaRPr lang="kk-KZ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5171" y="911146"/>
            <a:ext cx="2906486" cy="379293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724309" y="911146"/>
            <a:ext cx="5186923" cy="379293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122228" y="911146"/>
            <a:ext cx="2906486" cy="379293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93335" y="6189125"/>
            <a:ext cx="27683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SzPts val="1800"/>
            </a:pPr>
            <a:r>
              <a:rPr lang="ru-RU" dirty="0">
                <a:solidFill>
                  <a:srgbClr val="002060"/>
                </a:solidFill>
              </a:rPr>
              <a:t>Организаторы клуба: педагоги</a:t>
            </a:r>
            <a:r>
              <a:rPr lang="kk-KZ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027440" y="6147125"/>
            <a:ext cx="36795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ts val="1800"/>
            </a:pPr>
            <a:r>
              <a:rPr lang="kk-KZ" dirty="0">
                <a:solidFill>
                  <a:srgbClr val="002060"/>
                </a:solidFill>
              </a:rPr>
              <a:t>Спикеры клуба: представители старшего поколения, эксперты</a:t>
            </a:r>
          </a:p>
        </p:txBody>
      </p:sp>
      <p:cxnSp>
        <p:nvCxnSpPr>
          <p:cNvPr id="21" name="Прямая соединительная линия 20"/>
          <p:cNvCxnSpPr>
            <a:cxnSpLocks/>
          </p:cNvCxnSpPr>
          <p:nvPr/>
        </p:nvCxnSpPr>
        <p:spPr>
          <a:xfrm>
            <a:off x="796160" y="6072481"/>
            <a:ext cx="11050389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504" y="4190776"/>
            <a:ext cx="885898" cy="489463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1259842" y="1810813"/>
            <a:ext cx="2159068" cy="354671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19230" y="1842694"/>
            <a:ext cx="12609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АТА ӨСИЕТІ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95031" y="1420705"/>
            <a:ext cx="583609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1.  ЖЕТІ АТАСЫН БІЛГЕН ҰЛ, ЖЕТІ ЖҰРТТЫҢ ҚАМЫН ЖЕР </a:t>
            </a:r>
          </a:p>
          <a:p>
            <a:r>
              <a:rPr lang="ru-RU" dirty="0"/>
              <a:t>СЫН ЗНАЮЩИЙ СВОИХ ПРЕДКОВ  ДО СЕДЬМОГО ПОКОЛЕНИЯ,  ЗАБОТИТСЯ О  СЕМЕРЫХ ДИНАСТИЯХ</a:t>
            </a:r>
          </a:p>
          <a:p>
            <a:r>
              <a:rPr lang="ru-RU" dirty="0"/>
              <a:t>2.   БАБАЛАР ДӘСТҮРІ – ҰРПАҚҚА ӨСИЕТ </a:t>
            </a:r>
          </a:p>
          <a:p>
            <a:r>
              <a:rPr lang="ru-RU" dirty="0"/>
              <a:t>ТРАДИЦИЯ ПРЕДКОВ – ЗАВЕЩАНИЕ    ПОТОМКАМ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475017" y="3021420"/>
            <a:ext cx="17465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ӘЖЕ ДАНАЛЫҒЫ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254059" y="4037000"/>
            <a:ext cx="2159068" cy="354671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602538" y="2711781"/>
            <a:ext cx="59617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3.   ЕРТЕГІ – ТАНЫМНЫҢ КӨЗІ</a:t>
            </a:r>
          </a:p>
          <a:p>
            <a:r>
              <a:rPr lang="ru-RU" dirty="0"/>
              <a:t>СКАЗКА – ИСТОЧНИК ПОЗНАНИЯ</a:t>
            </a:r>
          </a:p>
          <a:p>
            <a:r>
              <a:rPr lang="ru-RU" dirty="0"/>
              <a:t>4.   ЫРЫМ-ТЫЙЫМ – ӘДЕПТІЛІК НЕГІЗІ </a:t>
            </a:r>
          </a:p>
          <a:p>
            <a:r>
              <a:rPr lang="ru-RU" dirty="0"/>
              <a:t>НАРОДНЫЕ СУЕВЕРИЯ  И ЗАПРЕТЫ – ОСНОВА ПОРЯДОЧНОСТИ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595032" y="1434092"/>
            <a:ext cx="5836096" cy="1178405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583024" y="2720261"/>
            <a:ext cx="5848104" cy="954107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229983" y="3007195"/>
            <a:ext cx="2159068" cy="354671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554269" y="5158237"/>
            <a:ext cx="15263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</a:rPr>
              <a:t>ЖЕҢГЕ КЕҢЕСІ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259842" y="5137493"/>
            <a:ext cx="2159068" cy="354671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581671" y="3842981"/>
            <a:ext cx="5849457" cy="1053559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561119" y="386607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5.   АҒАСЫ БАРДЫҢ – ЖАҒАСЫ БАР </a:t>
            </a:r>
          </a:p>
          <a:p>
            <a:r>
              <a:rPr lang="ru-RU" dirty="0"/>
              <a:t>СТАРШИЙ БРАТ — ОПОРА МЛАДШЕГО</a:t>
            </a:r>
          </a:p>
          <a:p>
            <a:r>
              <a:rPr lang="ru-RU" dirty="0"/>
              <a:t>6.   ЕР ЖІГІТКЕ ЖАРАСАР САЛАУАТТЫ БЕЙНЕСІ </a:t>
            </a:r>
          </a:p>
          <a:p>
            <a:r>
              <a:rPr lang="ru-RU" dirty="0"/>
              <a:t>ЗДОРОВЫЙ ОБРАЗ ЖИЗНИ, ПОДХОДИТ НАСТОЯЩЕМУ МУЖЧИНЕ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580081" y="5021931"/>
            <a:ext cx="5849457" cy="838580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347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0"/>
            <a:ext cx="12191538" cy="6858000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46584" y="2970368"/>
            <a:ext cx="5774267" cy="139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1067"/>
              </a:spcAft>
              <a:buFontTx/>
              <a:buNone/>
            </a:pPr>
            <a:r>
              <a:rPr lang="ru-RU" sz="2000" b="1" dirty="0" smtClean="0">
                <a:solidFill>
                  <a:srgbClr val="48ACC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определения потребностей родителей в психолого-педагогической поддержки организация образования проводят анкетирование  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69" y="1631143"/>
            <a:ext cx="4072956" cy="350164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46584" y="568083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ClrTx/>
              <a:buFontTx/>
              <a:buNone/>
            </a:pPr>
            <a:r>
              <a:rPr lang="ru-RU" sz="24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образования могут самостоятельно определять  темы </a:t>
            </a:r>
            <a:r>
              <a:rPr lang="ru-R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занятий в объеме 20–30% от программы курса с учетом потребностей организации образования и запросов родителей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46584" y="450422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Tx/>
              <a:buFontTx/>
              <a:buNone/>
            </a:pPr>
            <a:r>
              <a:rPr lang="ru-RU" sz="1800" kern="1200" dirty="0">
                <a:solidFill>
                  <a:prstClr val="black"/>
                </a:solidFill>
                <a:latin typeface="Calibri"/>
              </a:rPr>
              <a:t>Предлагаются примерные вопросы для определения запросов родителей. Организации образования могут расширить спектр вопросов анкетирования, с учетом имеющихся проблем и особенностей региона.</a:t>
            </a:r>
          </a:p>
        </p:txBody>
      </p:sp>
    </p:spTree>
    <p:extLst>
      <p:ext uri="{BB962C8B-B14F-4D97-AF65-F5344CB8AC3E}">
        <p14:creationId xmlns:p14="http://schemas.microsoft.com/office/powerpoint/2010/main" val="1172601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" y="21792"/>
            <a:ext cx="12191538" cy="6858000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07450" y="3283406"/>
            <a:ext cx="5774267" cy="334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1067"/>
              </a:spcAft>
              <a:buFontTx/>
              <a:buNone/>
            </a:pPr>
            <a:endParaRPr lang="ru-RU" sz="16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46584" y="56808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ClrTx/>
              <a:buFontTx/>
              <a:buNone/>
            </a:pPr>
            <a:endParaRPr lang="ru-RU" sz="24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5769" y="466883"/>
            <a:ext cx="4809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ru-RU" sz="1800" kern="1200" dirty="0">
                <a:solidFill>
                  <a:prstClr val="black"/>
                </a:solidFill>
                <a:latin typeface="Arial Black" panose="020B0A04020102020204" pitchFamily="34" charset="0"/>
              </a:rPr>
              <a:t>Требования к составлению </a:t>
            </a:r>
            <a:r>
              <a:rPr lang="ru-RU" sz="1800" kern="12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анкеты</a:t>
            </a:r>
            <a:endParaRPr lang="ru-RU" sz="180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33320" y="896731"/>
            <a:ext cx="680445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ru-RU" sz="19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помнить о главной цели – получение информации для профессиональных нужд педагога;</a:t>
            </a:r>
          </a:p>
          <a:p>
            <a:pPr>
              <a:buClrTx/>
              <a:buFontTx/>
              <a:buNone/>
            </a:pPr>
            <a:r>
              <a:rPr lang="ru-RU" sz="19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19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разрабатывать с учетом контингента детей и особенностей их </a:t>
            </a:r>
            <a:r>
              <a:rPr lang="ru-RU" sz="19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микросоциального</a:t>
            </a:r>
            <a:r>
              <a:rPr lang="ru-RU" sz="19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окружения;</a:t>
            </a:r>
          </a:p>
          <a:p>
            <a:pPr>
              <a:buClrTx/>
              <a:buFontTx/>
              <a:buNone/>
            </a:pPr>
            <a:r>
              <a:rPr lang="ru-RU" sz="19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19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 должны формулироваться с учетом образовательного уровня конкретных родителей;</a:t>
            </a:r>
          </a:p>
          <a:p>
            <a:pPr>
              <a:buClrTx/>
              <a:buFontTx/>
              <a:buNone/>
            </a:pPr>
            <a:r>
              <a:rPr lang="ru-RU" sz="19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19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 применять уважительное обращение «Вы»;</a:t>
            </a:r>
          </a:p>
          <a:p>
            <a:pPr>
              <a:buClrTx/>
              <a:buFontTx/>
              <a:buNone/>
            </a:pPr>
            <a:r>
              <a:rPr lang="ru-RU" sz="19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19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анкета должна быть компактной;</a:t>
            </a:r>
          </a:p>
          <a:p>
            <a:pPr>
              <a:buClrTx/>
              <a:buFontTx/>
              <a:buNone/>
            </a:pPr>
            <a:r>
              <a:rPr lang="ru-RU" sz="19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19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анкеты должна быть представлена тремя разделами: обращение к родителю, вопросы, благодарность за ответы;</a:t>
            </a:r>
          </a:p>
          <a:p>
            <a:pPr>
              <a:buClrTx/>
              <a:buFontTx/>
              <a:buNone/>
            </a:pPr>
            <a:r>
              <a:rPr lang="ru-RU" sz="19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19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располагать вопросы по принципу «от простого к сложному»;</a:t>
            </a:r>
          </a:p>
          <a:p>
            <a:pPr>
              <a:buClrTx/>
              <a:buFontTx/>
              <a:buNone/>
            </a:pPr>
            <a:r>
              <a:rPr lang="ru-RU" sz="19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формулировать </a:t>
            </a:r>
            <a:r>
              <a:rPr lang="ru-RU" sz="19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 предельно конкретно;</a:t>
            </a:r>
          </a:p>
          <a:p>
            <a:pPr>
              <a:buClrTx/>
              <a:buFontTx/>
              <a:buNone/>
            </a:pPr>
            <a:r>
              <a:rPr lang="ru-RU" sz="19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19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вопрос должен быть самостоятельным и логически отдельным;</a:t>
            </a:r>
          </a:p>
          <a:p>
            <a:pPr>
              <a:buClrTx/>
              <a:buFontTx/>
              <a:buNone/>
            </a:pPr>
            <a:r>
              <a:rPr lang="ru-RU" sz="19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19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использовать при оформлении анкеты достаточно крупный шрифт, оставлять место для ответов </a:t>
            </a:r>
            <a:r>
              <a:rPr lang="ru-RU" sz="19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родителей.</a:t>
            </a:r>
            <a:endParaRPr lang="ru-RU" sz="19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309" y="2055870"/>
            <a:ext cx="2943035" cy="245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792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4" y="19018"/>
            <a:ext cx="12191538" cy="6858000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07450" y="3283406"/>
            <a:ext cx="5774267" cy="334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1067"/>
              </a:spcAft>
              <a:buFontTx/>
              <a:buNone/>
            </a:pPr>
            <a:endParaRPr lang="ru-RU" sz="16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46584" y="56808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ClrTx/>
              <a:buFontTx/>
              <a:buNone/>
            </a:pPr>
            <a:endParaRPr lang="ru-RU" sz="24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6638" y="429583"/>
            <a:ext cx="4911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ru-RU" sz="1800" kern="1200" dirty="0">
                <a:solidFill>
                  <a:prstClr val="black"/>
                </a:solidFill>
                <a:latin typeface="Arial Black" panose="020B0A04020102020204" pitchFamily="34" charset="0"/>
              </a:rPr>
              <a:t>Достоинства метода анкетирования</a:t>
            </a:r>
            <a:endParaRPr lang="ru-RU" sz="180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04782" y="846234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ru-RU" sz="2000" kern="1200" dirty="0" smtClean="0">
                <a:solidFill>
                  <a:prstClr val="black"/>
                </a:solidFill>
                <a:latin typeface="Calibri"/>
              </a:rPr>
              <a:t> получение </a:t>
            </a:r>
            <a:r>
              <a:rPr lang="ru-RU" sz="2000" kern="1200" dirty="0">
                <a:solidFill>
                  <a:prstClr val="black"/>
                </a:solidFill>
                <a:latin typeface="Calibri"/>
              </a:rPr>
              <a:t>информации о разных аспектах, связанных с семейным воспитанием;</a:t>
            </a:r>
          </a:p>
          <a:p>
            <a:pPr algn="just">
              <a:buClrTx/>
              <a:buFontTx/>
              <a:buNone/>
            </a:pPr>
            <a:r>
              <a:rPr lang="ru-RU" sz="2000" kern="1200" dirty="0" smtClean="0">
                <a:solidFill>
                  <a:prstClr val="black"/>
                </a:solidFill>
                <a:latin typeface="Calibri"/>
              </a:rPr>
              <a:t>• </a:t>
            </a:r>
            <a:r>
              <a:rPr lang="ru-RU" sz="2000" kern="1200" dirty="0">
                <a:solidFill>
                  <a:prstClr val="black"/>
                </a:solidFill>
                <a:latin typeface="Calibri"/>
              </a:rPr>
              <a:t>компенсирует невозможность непосредственного контакта с тем, кому </a:t>
            </a:r>
            <a:r>
              <a:rPr lang="ru-RU" sz="2000" kern="1200" dirty="0" smtClean="0">
                <a:solidFill>
                  <a:prstClr val="black"/>
                </a:solidFill>
                <a:latin typeface="Calibri"/>
              </a:rPr>
              <a:t>она </a:t>
            </a:r>
            <a:r>
              <a:rPr lang="ru-RU" sz="2000" kern="1200" dirty="0">
                <a:solidFill>
                  <a:prstClr val="black"/>
                </a:solidFill>
                <a:latin typeface="Calibri"/>
              </a:rPr>
              <a:t>предназначена;</a:t>
            </a:r>
          </a:p>
          <a:p>
            <a:pPr algn="just">
              <a:buClrTx/>
              <a:buFontTx/>
              <a:buNone/>
            </a:pPr>
            <a:r>
              <a:rPr lang="ru-RU" sz="2000" kern="1200" dirty="0" smtClean="0">
                <a:solidFill>
                  <a:prstClr val="black"/>
                </a:solidFill>
                <a:latin typeface="Calibri"/>
              </a:rPr>
              <a:t>• </a:t>
            </a:r>
            <a:r>
              <a:rPr lang="ru-RU" sz="2000" kern="1200" dirty="0">
                <a:solidFill>
                  <a:prstClr val="black"/>
                </a:solidFill>
                <a:latin typeface="Calibri"/>
              </a:rPr>
              <a:t>позволяет охватить большое количество семей воспитанников;</a:t>
            </a:r>
          </a:p>
          <a:p>
            <a:pPr algn="just">
              <a:buClrTx/>
              <a:buFontTx/>
              <a:buNone/>
            </a:pPr>
            <a:r>
              <a:rPr lang="ru-RU" sz="2000" kern="1200" dirty="0" smtClean="0">
                <a:solidFill>
                  <a:prstClr val="black"/>
                </a:solidFill>
                <a:latin typeface="Calibri"/>
              </a:rPr>
              <a:t>• </a:t>
            </a:r>
            <a:r>
              <a:rPr lang="ru-RU" sz="2000" kern="1200" dirty="0">
                <a:solidFill>
                  <a:prstClr val="black"/>
                </a:solidFill>
                <a:latin typeface="Calibri"/>
              </a:rPr>
              <a:t>предоставляет больше времени на взвешенный, вдумчивый ответ;</a:t>
            </a:r>
          </a:p>
          <a:p>
            <a:pPr algn="just">
              <a:buClrTx/>
              <a:buFontTx/>
              <a:buNone/>
            </a:pPr>
            <a:r>
              <a:rPr lang="ru-RU" sz="2000" kern="1200" dirty="0" smtClean="0">
                <a:solidFill>
                  <a:prstClr val="black"/>
                </a:solidFill>
                <a:latin typeface="Calibri"/>
              </a:rPr>
              <a:t>• </a:t>
            </a:r>
            <a:r>
              <a:rPr lang="ru-RU" sz="2000" kern="1200" dirty="0">
                <a:solidFill>
                  <a:prstClr val="black"/>
                </a:solidFill>
                <a:latin typeface="Calibri"/>
              </a:rPr>
              <a:t>простота обработки полученных данных</a:t>
            </a:r>
            <a:r>
              <a:rPr lang="ru-RU" sz="2000" kern="1200" dirty="0" smtClean="0">
                <a:solidFill>
                  <a:prstClr val="black"/>
                </a:solidFill>
                <a:latin typeface="Calibri"/>
              </a:rPr>
              <a:t>.</a:t>
            </a:r>
            <a:endParaRPr lang="ru-RU" sz="1800" kern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698" y="1751838"/>
            <a:ext cx="2038164" cy="15315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181" y="3569852"/>
            <a:ext cx="6492803" cy="6462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0240" y="4132506"/>
            <a:ext cx="6163590" cy="26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06504"/>
      </p:ext>
    </p:extLst>
  </p:cSld>
  <p:clrMapOvr>
    <a:masterClrMapping/>
  </p:clrMapOvr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2952</TotalTime>
  <Words>1838</Words>
  <Application>Microsoft Office PowerPoint</Application>
  <PresentationFormat>Произвольный</PresentationFormat>
  <Paragraphs>311</Paragraphs>
  <Slides>22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2_Тема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Азат Тиштыбаев</dc:creator>
  <cp:lastModifiedBy>Гульсим Рамазанова</cp:lastModifiedBy>
  <cp:revision>272</cp:revision>
  <cp:lastPrinted>2023-06-21T03:05:39Z</cp:lastPrinted>
  <dcterms:modified xsi:type="dcterms:W3CDTF">2023-10-20T09:19:40Z</dcterms:modified>
</cp:coreProperties>
</file>